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97" r:id="rId2"/>
    <p:sldId id="256" r:id="rId3"/>
    <p:sldId id="285" r:id="rId4"/>
    <p:sldId id="257" r:id="rId5"/>
    <p:sldId id="286" r:id="rId6"/>
    <p:sldId id="258" r:id="rId7"/>
    <p:sldId id="288" r:id="rId8"/>
    <p:sldId id="290" r:id="rId9"/>
    <p:sldId id="291" r:id="rId10"/>
    <p:sldId id="260" r:id="rId11"/>
    <p:sldId id="261" r:id="rId12"/>
    <p:sldId id="262" r:id="rId13"/>
    <p:sldId id="263" r:id="rId14"/>
    <p:sldId id="265" r:id="rId15"/>
    <p:sldId id="270" r:id="rId16"/>
    <p:sldId id="276" r:id="rId17"/>
    <p:sldId id="279" r:id="rId18"/>
    <p:sldId id="280" r:id="rId19"/>
    <p:sldId id="282" r:id="rId20"/>
    <p:sldId id="295" r:id="rId21"/>
    <p:sldId id="273" r:id="rId22"/>
    <p:sldId id="274" r:id="rId23"/>
    <p:sldId id="296" r:id="rId24"/>
    <p:sldId id="281" r:id="rId25"/>
    <p:sldId id="283" r:id="rId26"/>
    <p:sldId id="275" r:id="rId2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6969"/>
    <a:srgbClr val="797979"/>
    <a:srgbClr val="D3D806"/>
    <a:srgbClr val="DB0341"/>
    <a:srgbClr val="B83FE9"/>
    <a:srgbClr val="FFFFFF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79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6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3" d="100"/>
          <a:sy n="53" d="100"/>
        </p:scale>
        <p:origin x="284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atheus\Desktop\Evolucao%20Patrimonial%20IPMM%20-%202017%20a%202022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Server\f\COMPARTILHAMENTO\TRANSITO\NAILOR%20LIS\Graficos\Evolucao%20Patrimonial%20IPMM%20-%202021%20a%202023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2800" dirty="0" smtClean="0"/>
              <a:t>Faixa</a:t>
            </a:r>
            <a:r>
              <a:rPr lang="pt-BR" sz="2800" baseline="0" dirty="0" smtClean="0"/>
              <a:t> Etária I Aposentados</a:t>
            </a:r>
            <a:endParaRPr lang="pt-BR" sz="28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6.4587188320209973E-2"/>
          <c:y val="7.5425925925925924E-2"/>
          <c:w val="0.91968626968503941"/>
          <c:h val="0.7446283172936716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Planilha1!$B$1</c:f>
              <c:strCache>
                <c:ptCount val="1"/>
                <c:pt idx="0">
                  <c:v>Masculino</c:v>
                </c:pt>
              </c:strCache>
            </c:strRef>
          </c:tx>
          <c:spPr>
            <a:solidFill>
              <a:srgbClr val="B83FE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Planilha1!$A$2:$A$8</c:f>
              <c:strCache>
                <c:ptCount val="7"/>
                <c:pt idx="0">
                  <c:v>ATÉ 39</c:v>
                </c:pt>
                <c:pt idx="1">
                  <c:v>40 - 49</c:v>
                </c:pt>
                <c:pt idx="2">
                  <c:v>50 - 59</c:v>
                </c:pt>
                <c:pt idx="3">
                  <c:v>60 - 69</c:v>
                </c:pt>
                <c:pt idx="4">
                  <c:v>70 - 79</c:v>
                </c:pt>
                <c:pt idx="5">
                  <c:v>80 - 89</c:v>
                </c:pt>
                <c:pt idx="6">
                  <c:v>90 - 100</c:v>
                </c:pt>
              </c:strCache>
            </c:strRef>
          </c:cat>
          <c:val>
            <c:numRef>
              <c:f>Planilha1!$B$2:$B$8</c:f>
              <c:numCache>
                <c:formatCode>General</c:formatCode>
                <c:ptCount val="7"/>
                <c:pt idx="0">
                  <c:v>0</c:v>
                </c:pt>
                <c:pt idx="1">
                  <c:v>2</c:v>
                </c:pt>
                <c:pt idx="2">
                  <c:v>12</c:v>
                </c:pt>
                <c:pt idx="3">
                  <c:v>56</c:v>
                </c:pt>
                <c:pt idx="4">
                  <c:v>58</c:v>
                </c:pt>
                <c:pt idx="5">
                  <c:v>12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52-484D-9B8D-8AE2445327BE}"/>
            </c:ext>
          </c:extLst>
        </c:ser>
        <c:ser>
          <c:idx val="1"/>
          <c:order val="1"/>
          <c:tx>
            <c:strRef>
              <c:f>Planilha1!$C$1</c:f>
              <c:strCache>
                <c:ptCount val="1"/>
                <c:pt idx="0">
                  <c:v>Feminino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Planilha1!$A$2:$A$8</c:f>
              <c:strCache>
                <c:ptCount val="7"/>
                <c:pt idx="0">
                  <c:v>ATÉ 39</c:v>
                </c:pt>
                <c:pt idx="1">
                  <c:v>40 - 49</c:v>
                </c:pt>
                <c:pt idx="2">
                  <c:v>50 - 59</c:v>
                </c:pt>
                <c:pt idx="3">
                  <c:v>60 - 69</c:v>
                </c:pt>
                <c:pt idx="4">
                  <c:v>70 - 79</c:v>
                </c:pt>
                <c:pt idx="5">
                  <c:v>80 - 89</c:v>
                </c:pt>
                <c:pt idx="6">
                  <c:v>90 - 100</c:v>
                </c:pt>
              </c:strCache>
            </c:strRef>
          </c:cat>
          <c:val>
            <c:numRef>
              <c:f>Planilha1!$C$2:$C$8</c:f>
              <c:numCache>
                <c:formatCode>General</c:formatCode>
                <c:ptCount val="7"/>
                <c:pt idx="0">
                  <c:v>1</c:v>
                </c:pt>
                <c:pt idx="1">
                  <c:v>4</c:v>
                </c:pt>
                <c:pt idx="2">
                  <c:v>100</c:v>
                </c:pt>
                <c:pt idx="3">
                  <c:v>64</c:v>
                </c:pt>
                <c:pt idx="4">
                  <c:v>45</c:v>
                </c:pt>
                <c:pt idx="5">
                  <c:v>15</c:v>
                </c:pt>
                <c:pt idx="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52-484D-9B8D-8AE2445327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81284728"/>
        <c:axId val="481286368"/>
      </c:barChart>
      <c:catAx>
        <c:axId val="4812847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1286368"/>
        <c:crosses val="autoZero"/>
        <c:auto val="1"/>
        <c:lblAlgn val="ctr"/>
        <c:lblOffset val="100"/>
        <c:noMultiLvlLbl val="0"/>
      </c:catAx>
      <c:valAx>
        <c:axId val="4812863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1284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2800" dirty="0" smtClean="0"/>
              <a:t>Faixa</a:t>
            </a:r>
            <a:r>
              <a:rPr lang="pt-BR" sz="2800" baseline="0" dirty="0" smtClean="0"/>
              <a:t> Etária I Pensionistas</a:t>
            </a:r>
            <a:endParaRPr lang="pt-BR" sz="28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6.4587188320209973E-2"/>
          <c:y val="7.1722222222222215E-2"/>
          <c:w val="0.91968626968503941"/>
          <c:h val="0.8538875765529310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Planilha1!$B$1</c:f>
              <c:strCache>
                <c:ptCount val="1"/>
                <c:pt idx="0">
                  <c:v>Masculino</c:v>
                </c:pt>
              </c:strCache>
            </c:strRef>
          </c:tx>
          <c:spPr>
            <a:solidFill>
              <a:srgbClr val="B83FE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Planilha1!$A$2:$A$9</c:f>
              <c:strCache>
                <c:ptCount val="8"/>
                <c:pt idx="0">
                  <c:v>ATÉ 21</c:v>
                </c:pt>
                <c:pt idx="1">
                  <c:v>21 - 29</c:v>
                </c:pt>
                <c:pt idx="2">
                  <c:v>30 - 39</c:v>
                </c:pt>
                <c:pt idx="3">
                  <c:v>40 - 49</c:v>
                </c:pt>
                <c:pt idx="4">
                  <c:v>50 - 59</c:v>
                </c:pt>
                <c:pt idx="5">
                  <c:v>60 - 69</c:v>
                </c:pt>
                <c:pt idx="6">
                  <c:v>70 - 79</c:v>
                </c:pt>
                <c:pt idx="7">
                  <c:v>80 - 89</c:v>
                </c:pt>
              </c:strCache>
            </c:strRef>
          </c:cat>
          <c:val>
            <c:numRef>
              <c:f>Planilha1!$B$2:$B$9</c:f>
              <c:numCache>
                <c:formatCode>General</c:formatCode>
                <c:ptCount val="8"/>
                <c:pt idx="0">
                  <c:v>3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  <c:pt idx="4">
                  <c:v>3</c:v>
                </c:pt>
                <c:pt idx="5">
                  <c:v>1</c:v>
                </c:pt>
                <c:pt idx="6">
                  <c:v>3</c:v>
                </c:pt>
                <c:pt idx="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52-484D-9B8D-8AE2445327BE}"/>
            </c:ext>
          </c:extLst>
        </c:ser>
        <c:ser>
          <c:idx val="1"/>
          <c:order val="1"/>
          <c:tx>
            <c:strRef>
              <c:f>Planilha1!$C$1</c:f>
              <c:strCache>
                <c:ptCount val="1"/>
                <c:pt idx="0">
                  <c:v>Feminino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Planilha1!$A$2:$A$9</c:f>
              <c:strCache>
                <c:ptCount val="8"/>
                <c:pt idx="0">
                  <c:v>ATÉ 21</c:v>
                </c:pt>
                <c:pt idx="1">
                  <c:v>21 - 29</c:v>
                </c:pt>
                <c:pt idx="2">
                  <c:v>30 - 39</c:v>
                </c:pt>
                <c:pt idx="3">
                  <c:v>40 - 49</c:v>
                </c:pt>
                <c:pt idx="4">
                  <c:v>50 - 59</c:v>
                </c:pt>
                <c:pt idx="5">
                  <c:v>60 - 69</c:v>
                </c:pt>
                <c:pt idx="6">
                  <c:v>70 - 79</c:v>
                </c:pt>
                <c:pt idx="7">
                  <c:v>80 - 89</c:v>
                </c:pt>
              </c:strCache>
            </c:strRef>
          </c:cat>
          <c:val>
            <c:numRef>
              <c:f>Planilha1!$C$2:$C$9</c:f>
              <c:numCache>
                <c:formatCode>General</c:formatCode>
                <c:ptCount val="8"/>
                <c:pt idx="0">
                  <c:v>2</c:v>
                </c:pt>
                <c:pt idx="1">
                  <c:v>0</c:v>
                </c:pt>
                <c:pt idx="2">
                  <c:v>5</c:v>
                </c:pt>
                <c:pt idx="3">
                  <c:v>7</c:v>
                </c:pt>
                <c:pt idx="4">
                  <c:v>12</c:v>
                </c:pt>
                <c:pt idx="5">
                  <c:v>35</c:v>
                </c:pt>
                <c:pt idx="6">
                  <c:v>38</c:v>
                </c:pt>
                <c:pt idx="7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52-484D-9B8D-8AE2445327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81284728"/>
        <c:axId val="481286368"/>
      </c:barChart>
      <c:catAx>
        <c:axId val="4812847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1286368"/>
        <c:crosses val="autoZero"/>
        <c:auto val="1"/>
        <c:lblAlgn val="ctr"/>
        <c:lblOffset val="100"/>
        <c:noMultiLvlLbl val="0"/>
      </c:catAx>
      <c:valAx>
        <c:axId val="4812863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1284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pt-BR" sz="2800" b="0" i="0" baseline="0" dirty="0" smtClean="0">
                <a:effectLst/>
              </a:rPr>
              <a:t>Novos aposentados/pensionistas por ano</a:t>
            </a:r>
            <a:endParaRPr lang="pt-BR" sz="4000" dirty="0" smtClean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2800" b="0" i="0" u="none" strike="noStrike" kern="1200" spc="0" baseline="0">
              <a:solidFill>
                <a:prstClr val="black">
                  <a:lumMod val="65000"/>
                  <a:lumOff val="35000"/>
                </a:prst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6.4587188320209973E-2"/>
          <c:y val="9.0240740740740746E-2"/>
          <c:w val="0.91968626968503941"/>
          <c:h val="0.72981350247885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Planilha1!$B$1</c:f>
              <c:strCache>
                <c:ptCount val="1"/>
                <c:pt idx="0">
                  <c:v>Número de Aposentados</c:v>
                </c:pt>
              </c:strCache>
            </c:strRef>
          </c:tx>
          <c:spPr>
            <a:solidFill>
              <a:srgbClr val="DB034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Planilha1!$A$2:$A$13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Planilha1!$B$2:$B$13</c:f>
              <c:numCache>
                <c:formatCode>General</c:formatCode>
                <c:ptCount val="12"/>
                <c:pt idx="0">
                  <c:v>14</c:v>
                </c:pt>
                <c:pt idx="1">
                  <c:v>23</c:v>
                </c:pt>
                <c:pt idx="2">
                  <c:v>18</c:v>
                </c:pt>
                <c:pt idx="3">
                  <c:v>10</c:v>
                </c:pt>
                <c:pt idx="4">
                  <c:v>19</c:v>
                </c:pt>
                <c:pt idx="5">
                  <c:v>16</c:v>
                </c:pt>
                <c:pt idx="6">
                  <c:v>17</c:v>
                </c:pt>
                <c:pt idx="7">
                  <c:v>44</c:v>
                </c:pt>
                <c:pt idx="8">
                  <c:v>29</c:v>
                </c:pt>
                <c:pt idx="9">
                  <c:v>32</c:v>
                </c:pt>
                <c:pt idx="10">
                  <c:v>30</c:v>
                </c:pt>
                <c:pt idx="11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52-484D-9B8D-8AE2445327BE}"/>
            </c:ext>
          </c:extLst>
        </c:ser>
        <c:ser>
          <c:idx val="1"/>
          <c:order val="1"/>
          <c:tx>
            <c:strRef>
              <c:f>Planilha1!$C$1</c:f>
              <c:strCache>
                <c:ptCount val="1"/>
                <c:pt idx="0">
                  <c:v>Número de Pensionistas</c:v>
                </c:pt>
              </c:strCache>
            </c:strRef>
          </c:tx>
          <c:spPr>
            <a:solidFill>
              <a:srgbClr val="D3D80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Planilha1!$A$2:$A$13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Planilha1!$C$2:$C$13</c:f>
              <c:numCache>
                <c:formatCode>General</c:formatCode>
                <c:ptCount val="12"/>
                <c:pt idx="0">
                  <c:v>5</c:v>
                </c:pt>
                <c:pt idx="1">
                  <c:v>9</c:v>
                </c:pt>
                <c:pt idx="2">
                  <c:v>5</c:v>
                </c:pt>
                <c:pt idx="3">
                  <c:v>8</c:v>
                </c:pt>
                <c:pt idx="4">
                  <c:v>7</c:v>
                </c:pt>
                <c:pt idx="5">
                  <c:v>9</c:v>
                </c:pt>
                <c:pt idx="6">
                  <c:v>7</c:v>
                </c:pt>
                <c:pt idx="7">
                  <c:v>4</c:v>
                </c:pt>
                <c:pt idx="8">
                  <c:v>5</c:v>
                </c:pt>
                <c:pt idx="9">
                  <c:v>8</c:v>
                </c:pt>
                <c:pt idx="10">
                  <c:v>5</c:v>
                </c:pt>
                <c:pt idx="11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52-484D-9B8D-8AE2445327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81284728"/>
        <c:axId val="481286368"/>
      </c:barChart>
      <c:catAx>
        <c:axId val="481284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1286368"/>
        <c:crosses val="autoZero"/>
        <c:auto val="1"/>
        <c:lblAlgn val="ctr"/>
        <c:lblOffset val="100"/>
        <c:noMultiLvlLbl val="0"/>
      </c:catAx>
      <c:valAx>
        <c:axId val="481286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1284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pt-BR" sz="2800" b="0" i="0" baseline="0" dirty="0" smtClean="0">
                <a:effectLst/>
              </a:rPr>
              <a:t>Total aposentados/pensionistas por ano</a:t>
            </a:r>
            <a:endParaRPr lang="pt-BR" sz="4000" dirty="0" smtClean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2800" b="0" i="0" u="none" strike="noStrike" kern="1200" spc="0" baseline="0">
              <a:solidFill>
                <a:prstClr val="black">
                  <a:lumMod val="65000"/>
                  <a:lumOff val="35000"/>
                </a:prst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6.4587188320209973E-2"/>
          <c:y val="9.0240740740740746E-2"/>
          <c:w val="0.91968626968503941"/>
          <c:h val="0.72981350247885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Planilha1!$B$1</c:f>
              <c:strCache>
                <c:ptCount val="1"/>
                <c:pt idx="0">
                  <c:v>Aposentados</c:v>
                </c:pt>
              </c:strCache>
            </c:strRef>
          </c:tx>
          <c:spPr>
            <a:solidFill>
              <a:srgbClr val="DB034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Planilha1!$A$2:$A$13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Planilha1!$B$2:$B$13</c:f>
              <c:numCache>
                <c:formatCode>General</c:formatCode>
                <c:ptCount val="12"/>
                <c:pt idx="0">
                  <c:v>204</c:v>
                </c:pt>
                <c:pt idx="1">
                  <c:v>219</c:v>
                </c:pt>
                <c:pt idx="2">
                  <c:v>234</c:v>
                </c:pt>
                <c:pt idx="3">
                  <c:v>232</c:v>
                </c:pt>
                <c:pt idx="4">
                  <c:v>239</c:v>
                </c:pt>
                <c:pt idx="5">
                  <c:v>248</c:v>
                </c:pt>
                <c:pt idx="6">
                  <c:v>260</c:v>
                </c:pt>
                <c:pt idx="7">
                  <c:v>288</c:v>
                </c:pt>
                <c:pt idx="8">
                  <c:v>315</c:v>
                </c:pt>
                <c:pt idx="9">
                  <c:v>340</c:v>
                </c:pt>
                <c:pt idx="10">
                  <c:v>360</c:v>
                </c:pt>
                <c:pt idx="11">
                  <c:v>373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52-484D-9B8D-8AE2445327BE}"/>
            </c:ext>
          </c:extLst>
        </c:ser>
        <c:ser>
          <c:idx val="1"/>
          <c:order val="1"/>
          <c:tx>
            <c:strRef>
              <c:f>Planilha1!$C$1</c:f>
              <c:strCache>
                <c:ptCount val="1"/>
                <c:pt idx="0">
                  <c:v>Pensionistas</c:v>
                </c:pt>
              </c:strCache>
            </c:strRef>
          </c:tx>
          <c:spPr>
            <a:solidFill>
              <a:srgbClr val="D3D80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Planilha1!$A$2:$A$13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Planilha1!$C$2:$C$13</c:f>
              <c:numCache>
                <c:formatCode>General</c:formatCode>
                <c:ptCount val="12"/>
                <c:pt idx="0">
                  <c:v>80</c:v>
                </c:pt>
                <c:pt idx="1">
                  <c:v>85</c:v>
                </c:pt>
                <c:pt idx="2">
                  <c:v>88</c:v>
                </c:pt>
                <c:pt idx="3">
                  <c:v>96</c:v>
                </c:pt>
                <c:pt idx="4">
                  <c:v>100</c:v>
                </c:pt>
                <c:pt idx="5">
                  <c:v>103</c:v>
                </c:pt>
                <c:pt idx="6">
                  <c:v>114</c:v>
                </c:pt>
                <c:pt idx="7">
                  <c:v>114</c:v>
                </c:pt>
                <c:pt idx="8">
                  <c:v>119</c:v>
                </c:pt>
                <c:pt idx="9">
                  <c:v>119</c:v>
                </c:pt>
                <c:pt idx="10">
                  <c:v>122</c:v>
                </c:pt>
                <c:pt idx="11">
                  <c:v>122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52-484D-9B8D-8AE2445327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81284728"/>
        <c:axId val="481286368"/>
      </c:barChart>
      <c:catAx>
        <c:axId val="481284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1286368"/>
        <c:crosses val="autoZero"/>
        <c:auto val="1"/>
        <c:lblAlgn val="ctr"/>
        <c:lblOffset val="100"/>
        <c:noMultiLvlLbl val="0"/>
      </c:catAx>
      <c:valAx>
        <c:axId val="481286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1284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Planilha1!$B$1</c:f>
              <c:strCache>
                <c:ptCount val="1"/>
                <c:pt idx="0">
                  <c:v>Ativos - não magistério</c:v>
                </c:pt>
              </c:strCache>
            </c:strRef>
          </c:tx>
          <c:spPr>
            <a:solidFill>
              <a:schemeClr val="accent5">
                <a:shade val="58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Planilha1!$A$2:$A$5</c:f>
              <c:numCache>
                <c:formatCode>General</c:formatCode>
                <c:ptCount val="4"/>
              </c:numCache>
            </c:numRef>
          </c:cat>
          <c:val>
            <c:numRef>
              <c:f>Planilha1!$B$2:$B$5</c:f>
              <c:numCache>
                <c:formatCode>General</c:formatCode>
                <c:ptCount val="4"/>
                <c:pt idx="0">
                  <c:v>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AF5-4B25-AF5B-DC7CE9A58E7B}"/>
            </c:ext>
          </c:extLst>
        </c:ser>
        <c:ser>
          <c:idx val="1"/>
          <c:order val="1"/>
          <c:tx>
            <c:strRef>
              <c:f>Planilha1!$C$1</c:f>
              <c:strCache>
                <c:ptCount val="1"/>
                <c:pt idx="0">
                  <c:v>Ativos - magistério</c:v>
                </c:pt>
              </c:strCache>
            </c:strRef>
          </c:tx>
          <c:spPr>
            <a:solidFill>
              <a:schemeClr val="accent5">
                <a:shade val="8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Planilha1!$A$2:$A$5</c:f>
              <c:numCache>
                <c:formatCode>General</c:formatCode>
                <c:ptCount val="4"/>
              </c:numCache>
            </c:numRef>
          </c:cat>
          <c:val>
            <c:numRef>
              <c:f>Planilha1!$C$2:$C$5</c:f>
              <c:numCache>
                <c:formatCode>General</c:formatCode>
                <c:ptCount val="4"/>
                <c:pt idx="0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AF5-4B25-AF5B-DC7CE9A58E7B}"/>
            </c:ext>
          </c:extLst>
        </c:ser>
        <c:ser>
          <c:idx val="2"/>
          <c:order val="2"/>
          <c:tx>
            <c:strRef>
              <c:f>Planilha1!$D$1</c:f>
              <c:strCache>
                <c:ptCount val="1"/>
                <c:pt idx="0">
                  <c:v>Aposentados</c:v>
                </c:pt>
              </c:strCache>
            </c:strRef>
          </c:tx>
          <c:spPr>
            <a:solidFill>
              <a:schemeClr val="accent5">
                <a:tint val="8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Planilha1!$A$2:$A$5</c:f>
              <c:numCache>
                <c:formatCode>General</c:formatCode>
                <c:ptCount val="4"/>
              </c:numCache>
            </c:numRef>
          </c:cat>
          <c:val>
            <c:numRef>
              <c:f>Planilha1!$D$2:$D$5</c:f>
              <c:numCache>
                <c:formatCode>General</c:formatCode>
                <c:ptCount val="4"/>
                <c:pt idx="0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AF5-4B25-AF5B-DC7CE9A58E7B}"/>
            </c:ext>
          </c:extLst>
        </c:ser>
        <c:ser>
          <c:idx val="3"/>
          <c:order val="3"/>
          <c:tx>
            <c:strRef>
              <c:f>Planilha1!$E$1</c:f>
              <c:strCache>
                <c:ptCount val="1"/>
                <c:pt idx="0">
                  <c:v>Pensionistas</c:v>
                </c:pt>
              </c:strCache>
            </c:strRef>
          </c:tx>
          <c:spPr>
            <a:solidFill>
              <a:schemeClr val="accent5">
                <a:tint val="58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Planilha1!$A$2:$A$5</c:f>
              <c:numCache>
                <c:formatCode>General</c:formatCode>
                <c:ptCount val="4"/>
              </c:numCache>
            </c:numRef>
          </c:cat>
          <c:val>
            <c:numRef>
              <c:f>Planilha1!$E$2:$E$5</c:f>
              <c:numCache>
                <c:formatCode>General</c:formatCode>
                <c:ptCount val="4"/>
                <c:pt idx="0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AF5-4B25-AF5B-DC7CE9A58E7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476539016"/>
        <c:axId val="476545576"/>
      </c:barChart>
      <c:catAx>
        <c:axId val="4765390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76545576"/>
        <c:crosses val="autoZero"/>
        <c:auto val="1"/>
        <c:lblAlgn val="ctr"/>
        <c:lblOffset val="100"/>
        <c:noMultiLvlLbl val="0"/>
      </c:catAx>
      <c:valAx>
        <c:axId val="476545576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76539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b="1"/>
              <a:t>Evolução  - Investimentos IPMM - 2017 a</a:t>
            </a:r>
            <a:r>
              <a:rPr lang="pt-BR" b="1" baseline="0"/>
              <a:t> 2022</a:t>
            </a:r>
            <a:endParaRPr lang="pt-BR" b="1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508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cat>
            <c:strRef>
              <c:f>Planilha1!$A$2:$A$73</c:f>
              <c:strCache>
                <c:ptCount val="72"/>
                <c:pt idx="0">
                  <c:v>Jan/2017</c:v>
                </c:pt>
                <c:pt idx="1">
                  <c:v>Fev/2017</c:v>
                </c:pt>
                <c:pt idx="2">
                  <c:v>Mar/2017</c:v>
                </c:pt>
                <c:pt idx="3">
                  <c:v>Abr/2017</c:v>
                </c:pt>
                <c:pt idx="4">
                  <c:v>Mai/2017</c:v>
                </c:pt>
                <c:pt idx="5">
                  <c:v>Jun/2017</c:v>
                </c:pt>
                <c:pt idx="6">
                  <c:v>Jul/2017</c:v>
                </c:pt>
                <c:pt idx="7">
                  <c:v>Ago/2017</c:v>
                </c:pt>
                <c:pt idx="8">
                  <c:v>Set/2017</c:v>
                </c:pt>
                <c:pt idx="9">
                  <c:v>Out/2017</c:v>
                </c:pt>
                <c:pt idx="10">
                  <c:v>Nov/2017</c:v>
                </c:pt>
                <c:pt idx="11">
                  <c:v>Dez/2017</c:v>
                </c:pt>
                <c:pt idx="12">
                  <c:v>Jan/2018</c:v>
                </c:pt>
                <c:pt idx="13">
                  <c:v>Fev/2018</c:v>
                </c:pt>
                <c:pt idx="14">
                  <c:v>Mar/2018</c:v>
                </c:pt>
                <c:pt idx="15">
                  <c:v>Abr/2018</c:v>
                </c:pt>
                <c:pt idx="16">
                  <c:v>Mai/2018</c:v>
                </c:pt>
                <c:pt idx="17">
                  <c:v>Jun/2018</c:v>
                </c:pt>
                <c:pt idx="18">
                  <c:v>Jul/2018</c:v>
                </c:pt>
                <c:pt idx="19">
                  <c:v>Ago/2018</c:v>
                </c:pt>
                <c:pt idx="20">
                  <c:v>Set/2018</c:v>
                </c:pt>
                <c:pt idx="21">
                  <c:v>Out/2018</c:v>
                </c:pt>
                <c:pt idx="22">
                  <c:v>Nov/2018</c:v>
                </c:pt>
                <c:pt idx="23">
                  <c:v>Dez/2018</c:v>
                </c:pt>
                <c:pt idx="24">
                  <c:v>Jan/2019</c:v>
                </c:pt>
                <c:pt idx="25">
                  <c:v>Fev/2019</c:v>
                </c:pt>
                <c:pt idx="26">
                  <c:v>Mar/2019</c:v>
                </c:pt>
                <c:pt idx="27">
                  <c:v>Abr/2019</c:v>
                </c:pt>
                <c:pt idx="28">
                  <c:v>Mai/2019</c:v>
                </c:pt>
                <c:pt idx="29">
                  <c:v>Jun/2019</c:v>
                </c:pt>
                <c:pt idx="30">
                  <c:v>Jul/2019</c:v>
                </c:pt>
                <c:pt idx="31">
                  <c:v>Ago/2019</c:v>
                </c:pt>
                <c:pt idx="32">
                  <c:v>Set/2019</c:v>
                </c:pt>
                <c:pt idx="33">
                  <c:v>Out/2019</c:v>
                </c:pt>
                <c:pt idx="34">
                  <c:v>Nov/2019</c:v>
                </c:pt>
                <c:pt idx="35">
                  <c:v>Dez/2019</c:v>
                </c:pt>
                <c:pt idx="36">
                  <c:v>Jan/2020</c:v>
                </c:pt>
                <c:pt idx="37">
                  <c:v>Fev/2020</c:v>
                </c:pt>
                <c:pt idx="38">
                  <c:v>Mar/2020</c:v>
                </c:pt>
                <c:pt idx="39">
                  <c:v>Abr/2020</c:v>
                </c:pt>
                <c:pt idx="40">
                  <c:v>Mai/2020</c:v>
                </c:pt>
                <c:pt idx="41">
                  <c:v>Jun/2020</c:v>
                </c:pt>
                <c:pt idx="42">
                  <c:v>Jul/2020</c:v>
                </c:pt>
                <c:pt idx="43">
                  <c:v>Ago/2020</c:v>
                </c:pt>
                <c:pt idx="44">
                  <c:v>Set/2020</c:v>
                </c:pt>
                <c:pt idx="45">
                  <c:v>Out/2020</c:v>
                </c:pt>
                <c:pt idx="46">
                  <c:v>Nov/2020</c:v>
                </c:pt>
                <c:pt idx="47">
                  <c:v>Dez/2020</c:v>
                </c:pt>
                <c:pt idx="48">
                  <c:v>Jan/2021</c:v>
                </c:pt>
                <c:pt idx="49">
                  <c:v>Fev/2021</c:v>
                </c:pt>
                <c:pt idx="50">
                  <c:v>Mar/2021</c:v>
                </c:pt>
                <c:pt idx="51">
                  <c:v>Abr/2021</c:v>
                </c:pt>
                <c:pt idx="52">
                  <c:v>Mai/2021</c:v>
                </c:pt>
                <c:pt idx="53">
                  <c:v>Jun/2021</c:v>
                </c:pt>
                <c:pt idx="54">
                  <c:v>Jul/2021</c:v>
                </c:pt>
                <c:pt idx="55">
                  <c:v>Ago/2021</c:v>
                </c:pt>
                <c:pt idx="56">
                  <c:v>Set/2021</c:v>
                </c:pt>
                <c:pt idx="57">
                  <c:v>Out/2021</c:v>
                </c:pt>
                <c:pt idx="58">
                  <c:v>Nov/2021</c:v>
                </c:pt>
                <c:pt idx="59">
                  <c:v>Dez/2021</c:v>
                </c:pt>
                <c:pt idx="60">
                  <c:v>Jan/2022</c:v>
                </c:pt>
                <c:pt idx="61">
                  <c:v>Fev/2022</c:v>
                </c:pt>
                <c:pt idx="62">
                  <c:v>Mar/2022</c:v>
                </c:pt>
                <c:pt idx="63">
                  <c:v>Abr/2022</c:v>
                </c:pt>
                <c:pt idx="64">
                  <c:v>Mai/2022</c:v>
                </c:pt>
                <c:pt idx="65">
                  <c:v>Jun/2022</c:v>
                </c:pt>
                <c:pt idx="66">
                  <c:v>Jul/2022</c:v>
                </c:pt>
                <c:pt idx="67">
                  <c:v>Ago/2022</c:v>
                </c:pt>
                <c:pt idx="68">
                  <c:v>Set/2022</c:v>
                </c:pt>
                <c:pt idx="69">
                  <c:v>Out/2022</c:v>
                </c:pt>
                <c:pt idx="70">
                  <c:v>Nov/2022</c:v>
                </c:pt>
                <c:pt idx="71">
                  <c:v>Dez/2022</c:v>
                </c:pt>
              </c:strCache>
            </c:strRef>
          </c:cat>
          <c:val>
            <c:numRef>
              <c:f>Planilha1!$B$2:$B$73</c:f>
              <c:numCache>
                <c:formatCode>_("R$"* #,##0.00_);_("R$"* \(#,##0.00\);_("R$"* "-"??_);_(@_)</c:formatCode>
                <c:ptCount val="72"/>
                <c:pt idx="0">
                  <c:v>38338099.649999999</c:v>
                </c:pt>
                <c:pt idx="1">
                  <c:v>39145366.659999996</c:v>
                </c:pt>
                <c:pt idx="2">
                  <c:v>39576878.920000002</c:v>
                </c:pt>
                <c:pt idx="3">
                  <c:v>39818473.799999997</c:v>
                </c:pt>
                <c:pt idx="4">
                  <c:v>39321872.899999999</c:v>
                </c:pt>
                <c:pt idx="5">
                  <c:v>39460650.130000003</c:v>
                </c:pt>
                <c:pt idx="6">
                  <c:v>39844226.969999999</c:v>
                </c:pt>
                <c:pt idx="7">
                  <c:v>39822141.799999997</c:v>
                </c:pt>
                <c:pt idx="8">
                  <c:v>40829118.659999996</c:v>
                </c:pt>
                <c:pt idx="9">
                  <c:v>40469349.68</c:v>
                </c:pt>
                <c:pt idx="10">
                  <c:v>40188118.880000003</c:v>
                </c:pt>
                <c:pt idx="11">
                  <c:v>40274913.640000001</c:v>
                </c:pt>
                <c:pt idx="12">
                  <c:v>40472298.299999997</c:v>
                </c:pt>
                <c:pt idx="13">
                  <c:v>40398944.810000002</c:v>
                </c:pt>
                <c:pt idx="14">
                  <c:v>40139926.57</c:v>
                </c:pt>
                <c:pt idx="15">
                  <c:v>40253723.399999999</c:v>
                </c:pt>
                <c:pt idx="16">
                  <c:v>39137987.950000003</c:v>
                </c:pt>
                <c:pt idx="17">
                  <c:v>38892512.600000001</c:v>
                </c:pt>
                <c:pt idx="18">
                  <c:v>38650274.420000002</c:v>
                </c:pt>
                <c:pt idx="19">
                  <c:v>38690663.07</c:v>
                </c:pt>
                <c:pt idx="20">
                  <c:v>38498782.939999998</c:v>
                </c:pt>
                <c:pt idx="21">
                  <c:v>39020727.700000003</c:v>
                </c:pt>
                <c:pt idx="22">
                  <c:v>38579918.840000004</c:v>
                </c:pt>
                <c:pt idx="23">
                  <c:v>39417687.600000001</c:v>
                </c:pt>
                <c:pt idx="24">
                  <c:v>38967027.359999999</c:v>
                </c:pt>
                <c:pt idx="25">
                  <c:v>38577899.93</c:v>
                </c:pt>
                <c:pt idx="26">
                  <c:v>38334672.689999998</c:v>
                </c:pt>
                <c:pt idx="27">
                  <c:v>38129940.200000003</c:v>
                </c:pt>
                <c:pt idx="28">
                  <c:v>38678416.350000001</c:v>
                </c:pt>
                <c:pt idx="29">
                  <c:v>38687398.210000001</c:v>
                </c:pt>
                <c:pt idx="30">
                  <c:v>38613872.130000003</c:v>
                </c:pt>
                <c:pt idx="31">
                  <c:v>38052521.280000001</c:v>
                </c:pt>
                <c:pt idx="32">
                  <c:v>38285566.219999999</c:v>
                </c:pt>
                <c:pt idx="33">
                  <c:v>38528316.310000002</c:v>
                </c:pt>
                <c:pt idx="34">
                  <c:v>38084978.969999999</c:v>
                </c:pt>
                <c:pt idx="35">
                  <c:v>37868407.939999998</c:v>
                </c:pt>
                <c:pt idx="36">
                  <c:v>37548948.579999998</c:v>
                </c:pt>
                <c:pt idx="37">
                  <c:v>37281891.670000002</c:v>
                </c:pt>
                <c:pt idx="38">
                  <c:v>35800208.359999999</c:v>
                </c:pt>
                <c:pt idx="39">
                  <c:v>35680747.780000001</c:v>
                </c:pt>
                <c:pt idx="40">
                  <c:v>35725583.950000003</c:v>
                </c:pt>
                <c:pt idx="41">
                  <c:v>35134640.270000003</c:v>
                </c:pt>
                <c:pt idx="42">
                  <c:v>35396557.240000002</c:v>
                </c:pt>
                <c:pt idx="43">
                  <c:v>34651239.909999996</c:v>
                </c:pt>
                <c:pt idx="44">
                  <c:v>33905700.490000002</c:v>
                </c:pt>
                <c:pt idx="45">
                  <c:v>33581297.729999997</c:v>
                </c:pt>
                <c:pt idx="46">
                  <c:v>33534515.18</c:v>
                </c:pt>
                <c:pt idx="47">
                  <c:v>36442613.990000002</c:v>
                </c:pt>
                <c:pt idx="48">
                  <c:v>35308107.759999998</c:v>
                </c:pt>
                <c:pt idx="49">
                  <c:v>34694095.359999999</c:v>
                </c:pt>
                <c:pt idx="50">
                  <c:v>34354187.840000004</c:v>
                </c:pt>
                <c:pt idx="51">
                  <c:v>34487549.549999997</c:v>
                </c:pt>
                <c:pt idx="52">
                  <c:v>33764519.890000001</c:v>
                </c:pt>
                <c:pt idx="53">
                  <c:v>33701393.990000002</c:v>
                </c:pt>
                <c:pt idx="54">
                  <c:v>33448412.91</c:v>
                </c:pt>
                <c:pt idx="55">
                  <c:v>33106751.32</c:v>
                </c:pt>
                <c:pt idx="56">
                  <c:v>32976028.25</c:v>
                </c:pt>
                <c:pt idx="57">
                  <c:v>32180113.489999998</c:v>
                </c:pt>
                <c:pt idx="58">
                  <c:v>37879886.659999996</c:v>
                </c:pt>
                <c:pt idx="59">
                  <c:v>38068698.490000002</c:v>
                </c:pt>
                <c:pt idx="60">
                  <c:v>37963461.920000002</c:v>
                </c:pt>
                <c:pt idx="61">
                  <c:v>38115694.299999997</c:v>
                </c:pt>
                <c:pt idx="62">
                  <c:v>38594338.579999998</c:v>
                </c:pt>
                <c:pt idx="63">
                  <c:v>40044573.210000001</c:v>
                </c:pt>
                <c:pt idx="64">
                  <c:v>39101941.420000002</c:v>
                </c:pt>
                <c:pt idx="65">
                  <c:v>38921528.18</c:v>
                </c:pt>
                <c:pt idx="66">
                  <c:v>38847966.619999997</c:v>
                </c:pt>
                <c:pt idx="67">
                  <c:v>39043152.310000002</c:v>
                </c:pt>
                <c:pt idx="68">
                  <c:v>37934270.75</c:v>
                </c:pt>
                <c:pt idx="69">
                  <c:v>39692883.289999999</c:v>
                </c:pt>
                <c:pt idx="70">
                  <c:v>39657086.689999998</c:v>
                </c:pt>
                <c:pt idx="71">
                  <c:v>44516093.090000004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A76-4AAE-8C99-60F6560AD2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01520736"/>
        <c:axId val="401520080"/>
      </c:lineChart>
      <c:catAx>
        <c:axId val="401520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01520080"/>
        <c:crosses val="autoZero"/>
        <c:auto val="1"/>
        <c:lblAlgn val="ctr"/>
        <c:lblOffset val="100"/>
        <c:noMultiLvlLbl val="0"/>
      </c:catAx>
      <c:valAx>
        <c:axId val="401520080"/>
        <c:scaling>
          <c:orientation val="minMax"/>
          <c:max val="45000000"/>
          <c:min val="300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&quot;R$&quot;* #,##0.00_);_(&quot;R$&quot;* \(#,##0.00\);_(&quot;R$&quot;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01520736"/>
        <c:crosses val="autoZero"/>
        <c:crossBetween val="between"/>
        <c:majorUnit val="25000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Evolução  - Investimentos IPMM - janeiro de 2021 a maio de 2023 com projeção até dezembro de 2023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508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trendline>
            <c:spPr>
              <a:ln w="19050" cap="rnd">
                <a:solidFill>
                  <a:srgbClr val="E54D5B"/>
                </a:solidFill>
                <a:prstDash val="sysDot"/>
              </a:ln>
              <a:effectLst/>
            </c:spPr>
            <c:trendlineType val="movingAvg"/>
            <c:period val="2"/>
            <c:dispRSqr val="0"/>
            <c:dispEq val="0"/>
          </c:trendline>
          <c:cat>
            <c:strRef>
              <c:f>Planilha1!$A$50:$A$85</c:f>
              <c:strCache>
                <c:ptCount val="36"/>
                <c:pt idx="0">
                  <c:v>Jan/2021</c:v>
                </c:pt>
                <c:pt idx="1">
                  <c:v>Fev/2021</c:v>
                </c:pt>
                <c:pt idx="2">
                  <c:v>Mar/2021</c:v>
                </c:pt>
                <c:pt idx="3">
                  <c:v>Abr/2021</c:v>
                </c:pt>
                <c:pt idx="4">
                  <c:v>Mai/2021</c:v>
                </c:pt>
                <c:pt idx="5">
                  <c:v>Jun/2021</c:v>
                </c:pt>
                <c:pt idx="6">
                  <c:v>Jul/2021</c:v>
                </c:pt>
                <c:pt idx="7">
                  <c:v>Ago/2021</c:v>
                </c:pt>
                <c:pt idx="8">
                  <c:v>Set/2021</c:v>
                </c:pt>
                <c:pt idx="9">
                  <c:v>Out/2021</c:v>
                </c:pt>
                <c:pt idx="10">
                  <c:v>Nov/2021</c:v>
                </c:pt>
                <c:pt idx="11">
                  <c:v>Dez/2021</c:v>
                </c:pt>
                <c:pt idx="12">
                  <c:v>Jan/2022</c:v>
                </c:pt>
                <c:pt idx="13">
                  <c:v>Fev/2022</c:v>
                </c:pt>
                <c:pt idx="14">
                  <c:v>Mar/2022</c:v>
                </c:pt>
                <c:pt idx="15">
                  <c:v>Abr/2022</c:v>
                </c:pt>
                <c:pt idx="16">
                  <c:v>Mai/2022</c:v>
                </c:pt>
                <c:pt idx="17">
                  <c:v>Jun/2022</c:v>
                </c:pt>
                <c:pt idx="18">
                  <c:v>Jul/2022</c:v>
                </c:pt>
                <c:pt idx="19">
                  <c:v>Ago/2022</c:v>
                </c:pt>
                <c:pt idx="20">
                  <c:v>Set/2022</c:v>
                </c:pt>
                <c:pt idx="21">
                  <c:v>Out/2022</c:v>
                </c:pt>
                <c:pt idx="22">
                  <c:v>Nov/2022</c:v>
                </c:pt>
                <c:pt idx="23">
                  <c:v>Dez/2022</c:v>
                </c:pt>
                <c:pt idx="24">
                  <c:v>Jan/2023</c:v>
                </c:pt>
                <c:pt idx="25">
                  <c:v>Fev/2023</c:v>
                </c:pt>
                <c:pt idx="26">
                  <c:v>Mar/2023</c:v>
                </c:pt>
                <c:pt idx="27">
                  <c:v>Abr/2023</c:v>
                </c:pt>
                <c:pt idx="28">
                  <c:v>Mai/2023</c:v>
                </c:pt>
                <c:pt idx="29">
                  <c:v>Jun/2023</c:v>
                </c:pt>
                <c:pt idx="30">
                  <c:v>Jul/2023</c:v>
                </c:pt>
                <c:pt idx="31">
                  <c:v>Ago/2023</c:v>
                </c:pt>
                <c:pt idx="32">
                  <c:v>Set/2023</c:v>
                </c:pt>
                <c:pt idx="33">
                  <c:v>Out/2023</c:v>
                </c:pt>
                <c:pt idx="34">
                  <c:v>Nov/2023</c:v>
                </c:pt>
                <c:pt idx="35">
                  <c:v>Dez/2023</c:v>
                </c:pt>
              </c:strCache>
            </c:strRef>
          </c:cat>
          <c:val>
            <c:numRef>
              <c:f>Planilha1!$B$50:$B$85</c:f>
              <c:numCache>
                <c:formatCode>_("R$"* #,##0.00_);_("R$"* \(#,##0.00\);_("R$"* "-"??_);_(@_)</c:formatCode>
                <c:ptCount val="36"/>
                <c:pt idx="0">
                  <c:v>35308107.759999998</c:v>
                </c:pt>
                <c:pt idx="1">
                  <c:v>34694095.359999999</c:v>
                </c:pt>
                <c:pt idx="2">
                  <c:v>34354187.840000004</c:v>
                </c:pt>
                <c:pt idx="3">
                  <c:v>34487549.549999997</c:v>
                </c:pt>
                <c:pt idx="4">
                  <c:v>33764519.890000001</c:v>
                </c:pt>
                <c:pt idx="5">
                  <c:v>33701393.990000002</c:v>
                </c:pt>
                <c:pt idx="6">
                  <c:v>33448412.91</c:v>
                </c:pt>
                <c:pt idx="7">
                  <c:v>33106751.32</c:v>
                </c:pt>
                <c:pt idx="8">
                  <c:v>32976028.25</c:v>
                </c:pt>
                <c:pt idx="9">
                  <c:v>32180113.489999998</c:v>
                </c:pt>
                <c:pt idx="10">
                  <c:v>37879886.659999996</c:v>
                </c:pt>
                <c:pt idx="11">
                  <c:v>38068698.490000002</c:v>
                </c:pt>
                <c:pt idx="12">
                  <c:v>37963461.920000002</c:v>
                </c:pt>
                <c:pt idx="13">
                  <c:v>38115694.299999997</c:v>
                </c:pt>
                <c:pt idx="14">
                  <c:v>38594338.579999998</c:v>
                </c:pt>
                <c:pt idx="15">
                  <c:v>40044573.210000001</c:v>
                </c:pt>
                <c:pt idx="16">
                  <c:v>39101941.420000002</c:v>
                </c:pt>
                <c:pt idx="17">
                  <c:v>38921528.18</c:v>
                </c:pt>
                <c:pt idx="18">
                  <c:v>38847966.619999997</c:v>
                </c:pt>
                <c:pt idx="19">
                  <c:v>39043152.310000002</c:v>
                </c:pt>
                <c:pt idx="20">
                  <c:v>37934270.75</c:v>
                </c:pt>
                <c:pt idx="21">
                  <c:v>39692883.289999999</c:v>
                </c:pt>
                <c:pt idx="22">
                  <c:v>39657086.689999998</c:v>
                </c:pt>
                <c:pt idx="23">
                  <c:v>44516093.090000004</c:v>
                </c:pt>
                <c:pt idx="24">
                  <c:v>45714487.259999998</c:v>
                </c:pt>
                <c:pt idx="25">
                  <c:v>46953119.840000004</c:v>
                </c:pt>
                <c:pt idx="26">
                  <c:v>48546915.350000001</c:v>
                </c:pt>
                <c:pt idx="27">
                  <c:v>49937989.899999999</c:v>
                </c:pt>
                <c:pt idx="28">
                  <c:v>50765557.189999998</c:v>
                </c:pt>
                <c:pt idx="35">
                  <c:v>60000000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DC3-4E1C-A62E-BEDD336748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01520736"/>
        <c:axId val="401520080"/>
      </c:lineChart>
      <c:catAx>
        <c:axId val="401520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01520080"/>
        <c:crosses val="autoZero"/>
        <c:auto val="1"/>
        <c:lblAlgn val="ctr"/>
        <c:lblOffset val="100"/>
        <c:noMultiLvlLbl val="0"/>
      </c:catAx>
      <c:valAx>
        <c:axId val="401520080"/>
        <c:scaling>
          <c:orientation val="minMax"/>
          <c:max val="65000000"/>
          <c:min val="300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&quot;R$&quot;* #,##0.00_);_(&quot;R$&quot;* \(#,##0.00\);_(&quot;R$&quot;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01520736"/>
        <c:crosses val="autoZero"/>
        <c:crossBetween val="between"/>
        <c:majorUnit val="30000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500"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278DCC-32FE-4284-B517-EFB150EAEED9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390731-6C2A-46DF-B989-6A905DD092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2972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90731-6C2A-46DF-B989-6A905DD092F1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0079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1045-037B-46D8-9AE9-499E232B6096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441-40C0-4756-9994-9A01DC310B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2995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1045-037B-46D8-9AE9-499E232B6096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441-40C0-4756-9994-9A01DC310B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8117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1045-037B-46D8-9AE9-499E232B6096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441-40C0-4756-9994-9A01DC310B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566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1045-037B-46D8-9AE9-499E232B6096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441-40C0-4756-9994-9A01DC310B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9012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1045-037B-46D8-9AE9-499E232B6096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441-40C0-4756-9994-9A01DC310B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8583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1045-037B-46D8-9AE9-499E232B6096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441-40C0-4756-9994-9A01DC310B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2314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1045-037B-46D8-9AE9-499E232B6096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441-40C0-4756-9994-9A01DC310B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2969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1045-037B-46D8-9AE9-499E232B6096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441-40C0-4756-9994-9A01DC310B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653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1045-037B-46D8-9AE9-499E232B6096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441-40C0-4756-9994-9A01DC310B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346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1045-037B-46D8-9AE9-499E232B6096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441-40C0-4756-9994-9A01DC310B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8132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A1045-037B-46D8-9AE9-499E232B6096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441-40C0-4756-9994-9A01DC310B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040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6A1045-037B-46D8-9AE9-499E232B6096}" type="datetimeFigureOut">
              <a:rPr lang="pt-BR" smtClean="0"/>
              <a:t>22/06/2023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A5441-40C0-4756-9994-9A01DC310B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8105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gescon.previdencia.gov.br/Gescon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75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403" y="1252855"/>
            <a:ext cx="5381193" cy="3928475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0" y="1864681"/>
            <a:ext cx="12192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w Cen MT" panose="020B0602020104020603" pitchFamily="34" charset="0"/>
              </a:rPr>
              <a:t>DIAGNÓSTICO BÁSICO GERAL</a:t>
            </a:r>
            <a:endParaRPr lang="pt-BR" sz="8800" b="1" dirty="0">
              <a:solidFill>
                <a:schemeClr val="tx1">
                  <a:lumMod val="85000"/>
                  <a:lumOff val="15000"/>
                </a:schemeClr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74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133382"/>
            <a:ext cx="5381193" cy="3928475"/>
          </a:xfrm>
          <a:prstGeom prst="rect">
            <a:avLst/>
          </a:prstGeom>
        </p:spPr>
      </p:pic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3147900"/>
              </p:ext>
            </p:extLst>
          </p:nvPr>
        </p:nvGraphicFramePr>
        <p:xfrm>
          <a:off x="0" y="0"/>
          <a:ext cx="5901871" cy="68955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01871">
                  <a:extLst>
                    <a:ext uri="{9D8B030D-6E8A-4147-A177-3AD203B41FA5}">
                      <a16:colId xmlns:a16="http://schemas.microsoft.com/office/drawing/2014/main" val="3741751767"/>
                    </a:ext>
                  </a:extLst>
                </a:gridCol>
              </a:tblGrid>
              <a:tr h="217973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QUADRO TÉCNICO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0942125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>
                          <a:effectLst/>
                        </a:rPr>
                        <a:t> 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177" marR="6177" marT="6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075065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 dirty="0">
                          <a:effectLst/>
                        </a:rPr>
                        <a:t>01 Diretor Presidente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850015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>
                          <a:effectLst/>
                        </a:rPr>
                        <a:t>01 Gerente Administrativo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728664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 dirty="0">
                          <a:effectLst/>
                        </a:rPr>
                        <a:t>01 Gerente Financeiro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2207703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 dirty="0">
                          <a:effectLst/>
                        </a:rPr>
                        <a:t>01 Assessor Jurídico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1399529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>
                          <a:effectLst/>
                        </a:rPr>
                        <a:t>01 Chefe de Divisão Administrativa e Financeira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7521965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 dirty="0">
                          <a:effectLst/>
                        </a:rPr>
                        <a:t>02 Auxiliares Administrativos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8172860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>
                          <a:effectLst/>
                        </a:rPr>
                        <a:t>02 Agentes Administrativos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0682320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 dirty="0">
                          <a:effectLst/>
                        </a:rPr>
                        <a:t>01 Profissional de Manutenção e Conservação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8972786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>
                          <a:effectLst/>
                        </a:rPr>
                        <a:t>03 Estagiários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4190644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>
                          <a:effectLst/>
                        </a:rPr>
                        <a:t> 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177" marR="6177" marT="6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3662021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CONSELHOS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3458864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>
                          <a:effectLst/>
                        </a:rPr>
                        <a:t> 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177" marR="6177" marT="6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162980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 dirty="0">
                          <a:effectLst/>
                        </a:rPr>
                        <a:t>01 Conselho Administrativo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3520518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>
                          <a:effectLst/>
                        </a:rPr>
                        <a:t>01 Conselho Fiscal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8120997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 dirty="0">
                          <a:effectLst/>
                        </a:rPr>
                        <a:t>01 Comitê de Investimentos - COMIN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5358869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9231395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PRO GESTÃO NÍVEL I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7787887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>
                          <a:effectLst/>
                        </a:rPr>
                        <a:t> 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177" marR="6177" marT="6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3843656"/>
                  </a:ext>
                </a:extLst>
              </a:tr>
              <a:tr h="722955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>
                          <a:effectLst/>
                        </a:rPr>
                        <a:t>Certificação  Nível  I  do  Programa  de  Certificação  Institucional  e Modernização da Gestão dos Regimes Próprios de Previdência Social da  União,  dos  Estados,  do  Distrito  Federal  e  dos  Municípios  (Pró Gestão RPPS).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4880411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9134425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LEGISLAÇÕES BÁSICAS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0196623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>
                          <a:effectLst/>
                        </a:rPr>
                        <a:t> 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177" marR="6177" marT="617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0284762"/>
                  </a:ext>
                </a:extLst>
              </a:tr>
              <a:tr h="217973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 dirty="0">
                          <a:effectLst/>
                        </a:rPr>
                        <a:t>Lei Nº 2571/2001 – Regência – sob reformulação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068298"/>
                  </a:ext>
                </a:extLst>
              </a:tr>
              <a:tr h="361479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>
                          <a:effectLst/>
                        </a:rPr>
                        <a:t>Lei Complementar Nº. 81/2022 – 11 de abril de 2022 – custeio e benefícios.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6325260"/>
                  </a:ext>
                </a:extLst>
              </a:tr>
              <a:tr h="542217"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u="none" strike="noStrike" dirty="0">
                          <a:effectLst/>
                        </a:rPr>
                        <a:t>Portaria MTP Nº. 1467/2022 – 02 de junho de 2022 – Disciplina</a:t>
                      </a:r>
                      <a:br>
                        <a:rPr lang="pt-BR" sz="1400" u="none" strike="noStrike" dirty="0">
                          <a:effectLst/>
                        </a:rPr>
                      </a:br>
                      <a:r>
                        <a:rPr lang="pt-BR" sz="1400" u="none" strike="noStrike" dirty="0">
                          <a:effectLst/>
                        </a:rPr>
                        <a:t>parâmetros e as diretrizes de organização e funcionamento dos </a:t>
                      </a:r>
                      <a:r>
                        <a:rPr lang="pt-BR" sz="1400" u="none" strike="noStrike" dirty="0" err="1">
                          <a:effectLst/>
                        </a:rPr>
                        <a:t>RPPS’s</a:t>
                      </a:r>
                      <a:r>
                        <a:rPr lang="pt-BR" sz="1400" u="none" strike="noStrike" dirty="0">
                          <a:effectLst/>
                        </a:rPr>
                        <a:t>.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177" marR="6177" marT="617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84827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892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tângulo 35"/>
          <p:cNvSpPr/>
          <p:nvPr/>
        </p:nvSpPr>
        <p:spPr>
          <a:xfrm>
            <a:off x="5662110" y="3172691"/>
            <a:ext cx="2204413" cy="2878732"/>
          </a:xfrm>
          <a:prstGeom prst="rect">
            <a:avLst/>
          </a:prstGeom>
          <a:solidFill>
            <a:srgbClr val="B83F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5" name="Retângulo 34"/>
          <p:cNvSpPr/>
          <p:nvPr/>
        </p:nvSpPr>
        <p:spPr>
          <a:xfrm>
            <a:off x="0" y="3952321"/>
            <a:ext cx="1952954" cy="196357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Forma Livre 33"/>
          <p:cNvSpPr/>
          <p:nvPr/>
        </p:nvSpPr>
        <p:spPr>
          <a:xfrm>
            <a:off x="-251460" y="0"/>
            <a:ext cx="12443460" cy="6858000"/>
          </a:xfrm>
          <a:custGeom>
            <a:avLst/>
            <a:gdLst>
              <a:gd name="connsiteX0" fmla="*/ 562810 w 12443460"/>
              <a:gd name="connsiteY0" fmla="*/ 2614313 h 6858000"/>
              <a:gd name="connsiteX1" fmla="*/ 552004 w 12443460"/>
              <a:gd name="connsiteY1" fmla="*/ 2616220 h 6858000"/>
              <a:gd name="connsiteX2" fmla="*/ 542568 w 12443460"/>
              <a:gd name="connsiteY2" fmla="*/ 2614316 h 6858000"/>
              <a:gd name="connsiteX3" fmla="*/ 368484 w 12443460"/>
              <a:gd name="connsiteY3" fmla="*/ 2788400 h 6858000"/>
              <a:gd name="connsiteX4" fmla="*/ 368484 w 12443460"/>
              <a:gd name="connsiteY4" fmla="*/ 2808627 h 6858000"/>
              <a:gd name="connsiteX5" fmla="*/ 368482 w 12443460"/>
              <a:gd name="connsiteY5" fmla="*/ 2808641 h 6858000"/>
              <a:gd name="connsiteX6" fmla="*/ 368484 w 12443460"/>
              <a:gd name="connsiteY6" fmla="*/ 2808653 h 6858000"/>
              <a:gd name="connsiteX7" fmla="*/ 368484 w 12443460"/>
              <a:gd name="connsiteY7" fmla="*/ 4148690 h 6858000"/>
              <a:gd name="connsiteX8" fmla="*/ 542568 w 12443460"/>
              <a:gd name="connsiteY8" fmla="*/ 4322774 h 6858000"/>
              <a:gd name="connsiteX9" fmla="*/ 716652 w 12443460"/>
              <a:gd name="connsiteY9" fmla="*/ 4148690 h 6858000"/>
              <a:gd name="connsiteX10" fmla="*/ 716652 w 12443460"/>
              <a:gd name="connsiteY10" fmla="*/ 3002969 h 6858000"/>
              <a:gd name="connsiteX11" fmla="*/ 840131 w 12443460"/>
              <a:gd name="connsiteY11" fmla="*/ 3002969 h 6858000"/>
              <a:gd name="connsiteX12" fmla="*/ 840131 w 12443460"/>
              <a:gd name="connsiteY12" fmla="*/ 4280263 h 6858000"/>
              <a:gd name="connsiteX13" fmla="*/ 840131 w 12443460"/>
              <a:gd name="connsiteY13" fmla="*/ 4322772 h 6858000"/>
              <a:gd name="connsiteX14" fmla="*/ 840131 w 12443460"/>
              <a:gd name="connsiteY14" fmla="*/ 5573756 h 6858000"/>
              <a:gd name="connsiteX15" fmla="*/ 1014215 w 12443460"/>
              <a:gd name="connsiteY15" fmla="*/ 5747840 h 6858000"/>
              <a:gd name="connsiteX16" fmla="*/ 1188299 w 12443460"/>
              <a:gd name="connsiteY16" fmla="*/ 5573756 h 6858000"/>
              <a:gd name="connsiteX17" fmla="*/ 1188299 w 12443460"/>
              <a:gd name="connsiteY17" fmla="*/ 4322772 h 6858000"/>
              <a:gd name="connsiteX18" fmla="*/ 1366435 w 12443460"/>
              <a:gd name="connsiteY18" fmla="*/ 4322772 h 6858000"/>
              <a:gd name="connsiteX19" fmla="*/ 1366435 w 12443460"/>
              <a:gd name="connsiteY19" fmla="*/ 5573756 h 6858000"/>
              <a:gd name="connsiteX20" fmla="*/ 1540519 w 12443460"/>
              <a:gd name="connsiteY20" fmla="*/ 5747840 h 6858000"/>
              <a:gd name="connsiteX21" fmla="*/ 1714603 w 12443460"/>
              <a:gd name="connsiteY21" fmla="*/ 5573756 h 6858000"/>
              <a:gd name="connsiteX22" fmla="*/ 1714603 w 12443460"/>
              <a:gd name="connsiteY22" fmla="*/ 4322772 h 6858000"/>
              <a:gd name="connsiteX23" fmla="*/ 1714603 w 12443460"/>
              <a:gd name="connsiteY23" fmla="*/ 4280263 h 6858000"/>
              <a:gd name="connsiteX24" fmla="*/ 1714603 w 12443460"/>
              <a:gd name="connsiteY24" fmla="*/ 3002969 h 6858000"/>
              <a:gd name="connsiteX25" fmla="*/ 1838082 w 12443460"/>
              <a:gd name="connsiteY25" fmla="*/ 3002969 h 6858000"/>
              <a:gd name="connsiteX26" fmla="*/ 1838082 w 12443460"/>
              <a:gd name="connsiteY26" fmla="*/ 4148690 h 6858000"/>
              <a:gd name="connsiteX27" fmla="*/ 2012167 w 12443460"/>
              <a:gd name="connsiteY27" fmla="*/ 4322774 h 6858000"/>
              <a:gd name="connsiteX28" fmla="*/ 2186251 w 12443460"/>
              <a:gd name="connsiteY28" fmla="*/ 4148690 h 6858000"/>
              <a:gd name="connsiteX29" fmla="*/ 2186251 w 12443460"/>
              <a:gd name="connsiteY29" fmla="*/ 2808641 h 6858000"/>
              <a:gd name="connsiteX30" fmla="*/ 2186251 w 12443460"/>
              <a:gd name="connsiteY30" fmla="*/ 2808641 h 6858000"/>
              <a:gd name="connsiteX31" fmla="*/ 2186251 w 12443460"/>
              <a:gd name="connsiteY31" fmla="*/ 2808635 h 6858000"/>
              <a:gd name="connsiteX32" fmla="*/ 2186251 w 12443460"/>
              <a:gd name="connsiteY32" fmla="*/ 2788400 h 6858000"/>
              <a:gd name="connsiteX33" fmla="*/ 2012167 w 12443460"/>
              <a:gd name="connsiteY33" fmla="*/ 2614316 h 6858000"/>
              <a:gd name="connsiteX34" fmla="*/ 2005432 w 12443460"/>
              <a:gd name="connsiteY34" fmla="*/ 2615675 h 6858000"/>
              <a:gd name="connsiteX35" fmla="*/ 1991924 w 12443460"/>
              <a:gd name="connsiteY35" fmla="*/ 2614313 h 6858000"/>
              <a:gd name="connsiteX36" fmla="*/ 6477358 w 12443460"/>
              <a:gd name="connsiteY36" fmla="*/ 2613986 h 6858000"/>
              <a:gd name="connsiteX37" fmla="*/ 6311147 w 12443460"/>
              <a:gd name="connsiteY37" fmla="*/ 2707557 h 6858000"/>
              <a:gd name="connsiteX38" fmla="*/ 6303722 w 12443460"/>
              <a:gd name="connsiteY38" fmla="*/ 2726469 h 6858000"/>
              <a:gd name="connsiteX39" fmla="*/ 6299958 w 12443460"/>
              <a:gd name="connsiteY39" fmla="*/ 2733008 h 6858000"/>
              <a:gd name="connsiteX40" fmla="*/ 6293218 w 12443460"/>
              <a:gd name="connsiteY40" fmla="*/ 2753224 h 6858000"/>
              <a:gd name="connsiteX41" fmla="*/ 6286959 w 12443460"/>
              <a:gd name="connsiteY41" fmla="*/ 2769166 h 6858000"/>
              <a:gd name="connsiteX42" fmla="*/ 6285955 w 12443460"/>
              <a:gd name="connsiteY42" fmla="*/ 2779123 h 6858000"/>
              <a:gd name="connsiteX43" fmla="*/ 6043083 w 12443460"/>
              <a:gd name="connsiteY43" fmla="*/ 3858445 h 6858000"/>
              <a:gd name="connsiteX44" fmla="*/ 6174716 w 12443460"/>
              <a:gd name="connsiteY44" fmla="*/ 4066522 h 6858000"/>
              <a:gd name="connsiteX45" fmla="*/ 6382793 w 12443460"/>
              <a:gd name="connsiteY45" fmla="*/ 3934888 h 6858000"/>
              <a:gd name="connsiteX46" fmla="*/ 6592561 w 12443460"/>
              <a:gd name="connsiteY46" fmla="*/ 3002681 h 6858000"/>
              <a:gd name="connsiteX47" fmla="*/ 6703403 w 12443460"/>
              <a:gd name="connsiteY47" fmla="*/ 3002681 h 6858000"/>
              <a:gd name="connsiteX48" fmla="*/ 6428770 w 12443460"/>
              <a:gd name="connsiteY48" fmla="*/ 4397527 h 6858000"/>
              <a:gd name="connsiteX49" fmla="*/ 6606922 w 12443460"/>
              <a:gd name="connsiteY49" fmla="*/ 4397527 h 6858000"/>
              <a:gd name="connsiteX50" fmla="*/ 6606922 w 12443460"/>
              <a:gd name="connsiteY50" fmla="*/ 5573738 h 6858000"/>
              <a:gd name="connsiteX51" fmla="*/ 6781025 w 12443460"/>
              <a:gd name="connsiteY51" fmla="*/ 5747840 h 6858000"/>
              <a:gd name="connsiteX52" fmla="*/ 6955127 w 12443460"/>
              <a:gd name="connsiteY52" fmla="*/ 5573738 h 6858000"/>
              <a:gd name="connsiteX53" fmla="*/ 6955127 w 12443460"/>
              <a:gd name="connsiteY53" fmla="*/ 4397527 h 6858000"/>
              <a:gd name="connsiteX54" fmla="*/ 7133281 w 12443460"/>
              <a:gd name="connsiteY54" fmla="*/ 4397527 h 6858000"/>
              <a:gd name="connsiteX55" fmla="*/ 7133281 w 12443460"/>
              <a:gd name="connsiteY55" fmla="*/ 5573738 h 6858000"/>
              <a:gd name="connsiteX56" fmla="*/ 7307383 w 12443460"/>
              <a:gd name="connsiteY56" fmla="*/ 5747840 h 6858000"/>
              <a:gd name="connsiteX57" fmla="*/ 7481486 w 12443460"/>
              <a:gd name="connsiteY57" fmla="*/ 5573738 h 6858000"/>
              <a:gd name="connsiteX58" fmla="*/ 7481486 w 12443460"/>
              <a:gd name="connsiteY58" fmla="*/ 4397527 h 6858000"/>
              <a:gd name="connsiteX59" fmla="*/ 7659637 w 12443460"/>
              <a:gd name="connsiteY59" fmla="*/ 4397527 h 6858000"/>
              <a:gd name="connsiteX60" fmla="*/ 7385004 w 12443460"/>
              <a:gd name="connsiteY60" fmla="*/ 3002681 h 6858000"/>
              <a:gd name="connsiteX61" fmla="*/ 7488812 w 12443460"/>
              <a:gd name="connsiteY61" fmla="*/ 3002681 h 6858000"/>
              <a:gd name="connsiteX62" fmla="*/ 7704646 w 12443460"/>
              <a:gd name="connsiteY62" fmla="*/ 3905915 h 6858000"/>
              <a:gd name="connsiteX63" fmla="*/ 7914445 w 12443460"/>
              <a:gd name="connsiteY63" fmla="*/ 4034786 h 6858000"/>
              <a:gd name="connsiteX64" fmla="*/ 8043316 w 12443460"/>
              <a:gd name="connsiteY64" fmla="*/ 3824987 h 6858000"/>
              <a:gd name="connsiteX65" fmla="*/ 7790324 w 12443460"/>
              <a:gd name="connsiteY65" fmla="*/ 2766253 h 6858000"/>
              <a:gd name="connsiteX66" fmla="*/ 7712115 w 12443460"/>
              <a:gd name="connsiteY66" fmla="*/ 2658367 h 6858000"/>
              <a:gd name="connsiteX67" fmla="*/ 7704406 w 12443460"/>
              <a:gd name="connsiteY67" fmla="*/ 2654593 h 6858000"/>
              <a:gd name="connsiteX68" fmla="*/ 7695419 w 12443460"/>
              <a:gd name="connsiteY68" fmla="*/ 2647178 h 6858000"/>
              <a:gd name="connsiteX69" fmla="*/ 7586757 w 12443460"/>
              <a:gd name="connsiteY69" fmla="*/ 2613986 h 6858000"/>
              <a:gd name="connsiteX70" fmla="*/ 1277366 w 12443460"/>
              <a:gd name="connsiteY70" fmla="*/ 1786397 h 6858000"/>
              <a:gd name="connsiteX71" fmla="*/ 869482 w 12443460"/>
              <a:gd name="connsiteY71" fmla="*/ 2194283 h 6858000"/>
              <a:gd name="connsiteX72" fmla="*/ 1277366 w 12443460"/>
              <a:gd name="connsiteY72" fmla="*/ 2602166 h 6858000"/>
              <a:gd name="connsiteX73" fmla="*/ 1685251 w 12443460"/>
              <a:gd name="connsiteY73" fmla="*/ 2194283 h 6858000"/>
              <a:gd name="connsiteX74" fmla="*/ 1277366 w 12443460"/>
              <a:gd name="connsiteY74" fmla="*/ 1786397 h 6858000"/>
              <a:gd name="connsiteX75" fmla="*/ 7044203 w 12443460"/>
              <a:gd name="connsiteY75" fmla="*/ 1785983 h 6858000"/>
              <a:gd name="connsiteX76" fmla="*/ 6636276 w 12443460"/>
              <a:gd name="connsiteY76" fmla="*/ 2193911 h 6858000"/>
              <a:gd name="connsiteX77" fmla="*/ 7044203 w 12443460"/>
              <a:gd name="connsiteY77" fmla="*/ 2601838 h 6858000"/>
              <a:gd name="connsiteX78" fmla="*/ 7452131 w 12443460"/>
              <a:gd name="connsiteY78" fmla="*/ 2193911 h 6858000"/>
              <a:gd name="connsiteX79" fmla="*/ 7044203 w 12443460"/>
              <a:gd name="connsiteY79" fmla="*/ 1785983 h 6858000"/>
              <a:gd name="connsiteX80" fmla="*/ 0 w 12443460"/>
              <a:gd name="connsiteY80" fmla="*/ 0 h 6858000"/>
              <a:gd name="connsiteX81" fmla="*/ 12443460 w 12443460"/>
              <a:gd name="connsiteY81" fmla="*/ 0 h 6858000"/>
              <a:gd name="connsiteX82" fmla="*/ 12443460 w 12443460"/>
              <a:gd name="connsiteY82" fmla="*/ 6858000 h 6858000"/>
              <a:gd name="connsiteX83" fmla="*/ 0 w 12443460"/>
              <a:gd name="connsiteY8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12443460" h="6858000">
                <a:moveTo>
                  <a:pt x="562810" y="2614313"/>
                </a:moveTo>
                <a:lnTo>
                  <a:pt x="552004" y="2616220"/>
                </a:lnTo>
                <a:lnTo>
                  <a:pt x="542568" y="2614316"/>
                </a:lnTo>
                <a:cubicBezTo>
                  <a:pt x="446424" y="2614316"/>
                  <a:pt x="368484" y="2692255"/>
                  <a:pt x="368484" y="2788400"/>
                </a:cubicBezTo>
                <a:lnTo>
                  <a:pt x="368484" y="2808627"/>
                </a:lnTo>
                <a:lnTo>
                  <a:pt x="368482" y="2808641"/>
                </a:lnTo>
                <a:lnTo>
                  <a:pt x="368484" y="2808653"/>
                </a:lnTo>
                <a:lnTo>
                  <a:pt x="368484" y="4148690"/>
                </a:lnTo>
                <a:cubicBezTo>
                  <a:pt x="368484" y="4244834"/>
                  <a:pt x="446424" y="4322774"/>
                  <a:pt x="542568" y="4322774"/>
                </a:cubicBezTo>
                <a:cubicBezTo>
                  <a:pt x="638712" y="4322774"/>
                  <a:pt x="716652" y="4244834"/>
                  <a:pt x="716652" y="4148690"/>
                </a:cubicBezTo>
                <a:lnTo>
                  <a:pt x="716652" y="3002969"/>
                </a:lnTo>
                <a:lnTo>
                  <a:pt x="840131" y="3002969"/>
                </a:lnTo>
                <a:lnTo>
                  <a:pt x="840131" y="4280263"/>
                </a:lnTo>
                <a:lnTo>
                  <a:pt x="840131" y="4322772"/>
                </a:lnTo>
                <a:lnTo>
                  <a:pt x="840131" y="5573756"/>
                </a:lnTo>
                <a:cubicBezTo>
                  <a:pt x="840131" y="5669900"/>
                  <a:pt x="918071" y="5747840"/>
                  <a:pt x="1014215" y="5747840"/>
                </a:cubicBezTo>
                <a:cubicBezTo>
                  <a:pt x="1110359" y="5747840"/>
                  <a:pt x="1188299" y="5669900"/>
                  <a:pt x="1188299" y="5573756"/>
                </a:cubicBezTo>
                <a:lnTo>
                  <a:pt x="1188299" y="4322772"/>
                </a:lnTo>
                <a:lnTo>
                  <a:pt x="1366435" y="4322772"/>
                </a:lnTo>
                <a:lnTo>
                  <a:pt x="1366435" y="5573756"/>
                </a:lnTo>
                <a:cubicBezTo>
                  <a:pt x="1366435" y="5669900"/>
                  <a:pt x="1444375" y="5747840"/>
                  <a:pt x="1540519" y="5747840"/>
                </a:cubicBezTo>
                <a:cubicBezTo>
                  <a:pt x="1636663" y="5747840"/>
                  <a:pt x="1714603" y="5669900"/>
                  <a:pt x="1714603" y="5573756"/>
                </a:cubicBezTo>
                <a:lnTo>
                  <a:pt x="1714603" y="4322772"/>
                </a:lnTo>
                <a:lnTo>
                  <a:pt x="1714603" y="4280263"/>
                </a:lnTo>
                <a:lnTo>
                  <a:pt x="1714603" y="3002969"/>
                </a:lnTo>
                <a:lnTo>
                  <a:pt x="1838082" y="3002969"/>
                </a:lnTo>
                <a:lnTo>
                  <a:pt x="1838082" y="4148690"/>
                </a:lnTo>
                <a:cubicBezTo>
                  <a:pt x="1838082" y="4244834"/>
                  <a:pt x="1916022" y="4322774"/>
                  <a:pt x="2012167" y="4322774"/>
                </a:cubicBezTo>
                <a:cubicBezTo>
                  <a:pt x="2108311" y="4322774"/>
                  <a:pt x="2186251" y="4244834"/>
                  <a:pt x="2186251" y="4148690"/>
                </a:cubicBezTo>
                <a:lnTo>
                  <a:pt x="2186251" y="2808641"/>
                </a:lnTo>
                <a:lnTo>
                  <a:pt x="2186251" y="2808641"/>
                </a:lnTo>
                <a:lnTo>
                  <a:pt x="2186251" y="2808635"/>
                </a:lnTo>
                <a:lnTo>
                  <a:pt x="2186251" y="2788400"/>
                </a:lnTo>
                <a:cubicBezTo>
                  <a:pt x="2186251" y="2692256"/>
                  <a:pt x="2108311" y="2614316"/>
                  <a:pt x="2012167" y="2614316"/>
                </a:cubicBezTo>
                <a:lnTo>
                  <a:pt x="2005432" y="2615675"/>
                </a:lnTo>
                <a:lnTo>
                  <a:pt x="1991924" y="2614313"/>
                </a:lnTo>
                <a:close/>
                <a:moveTo>
                  <a:pt x="6477358" y="2613986"/>
                </a:moveTo>
                <a:cubicBezTo>
                  <a:pt x="6406919" y="2613986"/>
                  <a:pt x="6345233" y="2651459"/>
                  <a:pt x="6311147" y="2707557"/>
                </a:cubicBezTo>
                <a:lnTo>
                  <a:pt x="6303722" y="2726469"/>
                </a:lnTo>
                <a:lnTo>
                  <a:pt x="6299958" y="2733008"/>
                </a:lnTo>
                <a:lnTo>
                  <a:pt x="6293218" y="2753224"/>
                </a:lnTo>
                <a:lnTo>
                  <a:pt x="6286959" y="2769166"/>
                </a:lnTo>
                <a:lnTo>
                  <a:pt x="6285955" y="2779123"/>
                </a:lnTo>
                <a:lnTo>
                  <a:pt x="6043083" y="3858445"/>
                </a:lnTo>
                <a:cubicBezTo>
                  <a:pt x="6021974" y="3952254"/>
                  <a:pt x="6080908" y="4045412"/>
                  <a:pt x="6174716" y="4066522"/>
                </a:cubicBezTo>
                <a:cubicBezTo>
                  <a:pt x="6268525" y="4087630"/>
                  <a:pt x="6361683" y="4028696"/>
                  <a:pt x="6382793" y="3934888"/>
                </a:cubicBezTo>
                <a:lnTo>
                  <a:pt x="6592561" y="3002681"/>
                </a:lnTo>
                <a:lnTo>
                  <a:pt x="6703403" y="3002681"/>
                </a:lnTo>
                <a:lnTo>
                  <a:pt x="6428770" y="4397527"/>
                </a:lnTo>
                <a:lnTo>
                  <a:pt x="6606922" y="4397527"/>
                </a:lnTo>
                <a:lnTo>
                  <a:pt x="6606922" y="5573738"/>
                </a:lnTo>
                <a:cubicBezTo>
                  <a:pt x="6606922" y="5669892"/>
                  <a:pt x="6684871" y="5747840"/>
                  <a:pt x="6781025" y="5747840"/>
                </a:cubicBezTo>
                <a:cubicBezTo>
                  <a:pt x="6877179" y="5747840"/>
                  <a:pt x="6955127" y="5669892"/>
                  <a:pt x="6955127" y="5573738"/>
                </a:cubicBezTo>
                <a:lnTo>
                  <a:pt x="6955127" y="4397527"/>
                </a:lnTo>
                <a:lnTo>
                  <a:pt x="7133281" y="4397527"/>
                </a:lnTo>
                <a:lnTo>
                  <a:pt x="7133281" y="5573738"/>
                </a:lnTo>
                <a:cubicBezTo>
                  <a:pt x="7133281" y="5669892"/>
                  <a:pt x="7211229" y="5747840"/>
                  <a:pt x="7307383" y="5747840"/>
                </a:cubicBezTo>
                <a:cubicBezTo>
                  <a:pt x="7403538" y="5747840"/>
                  <a:pt x="7481486" y="5669892"/>
                  <a:pt x="7481486" y="5573738"/>
                </a:cubicBezTo>
                <a:lnTo>
                  <a:pt x="7481486" y="4397527"/>
                </a:lnTo>
                <a:lnTo>
                  <a:pt x="7659637" y="4397527"/>
                </a:lnTo>
                <a:lnTo>
                  <a:pt x="7385004" y="3002681"/>
                </a:lnTo>
                <a:lnTo>
                  <a:pt x="7488812" y="3002681"/>
                </a:lnTo>
                <a:lnTo>
                  <a:pt x="7704646" y="3905915"/>
                </a:lnTo>
                <a:cubicBezTo>
                  <a:pt x="7726994" y="3999436"/>
                  <a:pt x="7820924" y="4057133"/>
                  <a:pt x="7914445" y="4034786"/>
                </a:cubicBezTo>
                <a:cubicBezTo>
                  <a:pt x="8007967" y="4012438"/>
                  <a:pt x="8065664" y="3918508"/>
                  <a:pt x="8043316" y="3824987"/>
                </a:cubicBezTo>
                <a:lnTo>
                  <a:pt x="7790324" y="2766253"/>
                </a:lnTo>
                <a:cubicBezTo>
                  <a:pt x="7779150" y="2719492"/>
                  <a:pt x="7750081" y="2681687"/>
                  <a:pt x="7712115" y="2658367"/>
                </a:cubicBezTo>
                <a:lnTo>
                  <a:pt x="7704406" y="2654593"/>
                </a:lnTo>
                <a:lnTo>
                  <a:pt x="7695419" y="2647178"/>
                </a:lnTo>
                <a:cubicBezTo>
                  <a:pt x="7664401" y="2626222"/>
                  <a:pt x="7627008" y="2613986"/>
                  <a:pt x="7586757" y="2613986"/>
                </a:cubicBezTo>
                <a:close/>
                <a:moveTo>
                  <a:pt x="1277366" y="1786397"/>
                </a:moveTo>
                <a:cubicBezTo>
                  <a:pt x="1052098" y="1786397"/>
                  <a:pt x="869482" y="1969014"/>
                  <a:pt x="869482" y="2194283"/>
                </a:cubicBezTo>
                <a:cubicBezTo>
                  <a:pt x="869482" y="2419550"/>
                  <a:pt x="1052098" y="2602166"/>
                  <a:pt x="1277366" y="2602166"/>
                </a:cubicBezTo>
                <a:cubicBezTo>
                  <a:pt x="1502635" y="2602166"/>
                  <a:pt x="1685251" y="2419550"/>
                  <a:pt x="1685251" y="2194283"/>
                </a:cubicBezTo>
                <a:cubicBezTo>
                  <a:pt x="1685251" y="1969014"/>
                  <a:pt x="1502635" y="1786397"/>
                  <a:pt x="1277366" y="1786397"/>
                </a:cubicBezTo>
                <a:close/>
                <a:moveTo>
                  <a:pt x="7044203" y="1785983"/>
                </a:moveTo>
                <a:cubicBezTo>
                  <a:pt x="6818912" y="1785983"/>
                  <a:pt x="6636276" y="1968619"/>
                  <a:pt x="6636276" y="2193911"/>
                </a:cubicBezTo>
                <a:cubicBezTo>
                  <a:pt x="6636276" y="2419202"/>
                  <a:pt x="6818912" y="2601838"/>
                  <a:pt x="7044203" y="2601838"/>
                </a:cubicBezTo>
                <a:cubicBezTo>
                  <a:pt x="7269495" y="2601838"/>
                  <a:pt x="7452131" y="2419202"/>
                  <a:pt x="7452131" y="2193911"/>
                </a:cubicBezTo>
                <a:cubicBezTo>
                  <a:pt x="7452131" y="1968619"/>
                  <a:pt x="7269495" y="1785983"/>
                  <a:pt x="7044203" y="1785983"/>
                </a:cubicBezTo>
                <a:close/>
                <a:moveTo>
                  <a:pt x="0" y="0"/>
                </a:moveTo>
                <a:lnTo>
                  <a:pt x="12443460" y="0"/>
                </a:lnTo>
                <a:lnTo>
                  <a:pt x="1244346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934791" y="1558702"/>
            <a:ext cx="37273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800" b="1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38%</a:t>
            </a:r>
            <a:endParaRPr lang="pt-BR" sz="13800" b="1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1952955" y="3297758"/>
            <a:ext cx="2954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500" b="1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HOMENS</a:t>
            </a:r>
            <a:endParaRPr lang="pt-BR" sz="5500" b="1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cxnSp>
        <p:nvCxnSpPr>
          <p:cNvPr id="8" name="Conector reto 7"/>
          <p:cNvCxnSpPr/>
          <p:nvPr/>
        </p:nvCxnSpPr>
        <p:spPr>
          <a:xfrm>
            <a:off x="2078182" y="4236477"/>
            <a:ext cx="3297382" cy="0"/>
          </a:xfrm>
          <a:prstGeom prst="line">
            <a:avLst/>
          </a:prstGeom>
          <a:ln w="57150" cap="rnd">
            <a:solidFill>
              <a:srgbClr val="00B0F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ixaDeTexto 23"/>
          <p:cNvSpPr txBox="1"/>
          <p:nvPr/>
        </p:nvSpPr>
        <p:spPr>
          <a:xfrm>
            <a:off x="7848362" y="1598010"/>
            <a:ext cx="37273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800" b="1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62%</a:t>
            </a:r>
            <a:endParaRPr lang="pt-BR" sz="13800" b="1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cxnSp>
        <p:nvCxnSpPr>
          <p:cNvPr id="25" name="Conector reto 24"/>
          <p:cNvCxnSpPr/>
          <p:nvPr/>
        </p:nvCxnSpPr>
        <p:spPr>
          <a:xfrm>
            <a:off x="7991753" y="4275785"/>
            <a:ext cx="3424392" cy="0"/>
          </a:xfrm>
          <a:prstGeom prst="line">
            <a:avLst/>
          </a:prstGeom>
          <a:ln w="57150" cap="rnd">
            <a:solidFill>
              <a:srgbClr val="B83FE9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aixaDeTexto 25"/>
          <p:cNvSpPr txBox="1"/>
          <p:nvPr/>
        </p:nvSpPr>
        <p:spPr>
          <a:xfrm>
            <a:off x="7866525" y="3337066"/>
            <a:ext cx="3422609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500" b="1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MULHERES</a:t>
            </a:r>
            <a:endParaRPr lang="pt-BR" sz="5500" b="1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sp>
        <p:nvSpPr>
          <p:cNvPr id="44" name="CaixaDeTexto 43"/>
          <p:cNvSpPr txBox="1"/>
          <p:nvPr/>
        </p:nvSpPr>
        <p:spPr>
          <a:xfrm>
            <a:off x="636270" y="-177628"/>
            <a:ext cx="106679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373 APOSENTADOS</a:t>
            </a:r>
            <a:endParaRPr lang="pt-BR" sz="8000" b="1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92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3FE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3FE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5" grpId="0" animBg="1"/>
      <p:bldP spid="5" grpId="0"/>
      <p:bldP spid="14" grpId="0"/>
      <p:bldP spid="24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392109570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5845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Chart bld="category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tângulo 35"/>
          <p:cNvSpPr/>
          <p:nvPr/>
        </p:nvSpPr>
        <p:spPr>
          <a:xfrm>
            <a:off x="5680274" y="2560328"/>
            <a:ext cx="2204413" cy="3430914"/>
          </a:xfrm>
          <a:prstGeom prst="rect">
            <a:avLst/>
          </a:prstGeom>
          <a:solidFill>
            <a:srgbClr val="B83F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5" name="Retângulo 34"/>
          <p:cNvSpPr/>
          <p:nvPr/>
        </p:nvSpPr>
        <p:spPr>
          <a:xfrm>
            <a:off x="0" y="5043054"/>
            <a:ext cx="1952954" cy="181494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Forma Livre 33"/>
          <p:cNvSpPr/>
          <p:nvPr/>
        </p:nvSpPr>
        <p:spPr>
          <a:xfrm>
            <a:off x="-251460" y="0"/>
            <a:ext cx="12443460" cy="6858000"/>
          </a:xfrm>
          <a:custGeom>
            <a:avLst/>
            <a:gdLst>
              <a:gd name="connsiteX0" fmla="*/ 562810 w 12443460"/>
              <a:gd name="connsiteY0" fmla="*/ 2614313 h 6858000"/>
              <a:gd name="connsiteX1" fmla="*/ 552004 w 12443460"/>
              <a:gd name="connsiteY1" fmla="*/ 2616220 h 6858000"/>
              <a:gd name="connsiteX2" fmla="*/ 542568 w 12443460"/>
              <a:gd name="connsiteY2" fmla="*/ 2614316 h 6858000"/>
              <a:gd name="connsiteX3" fmla="*/ 368484 w 12443460"/>
              <a:gd name="connsiteY3" fmla="*/ 2788400 h 6858000"/>
              <a:gd name="connsiteX4" fmla="*/ 368484 w 12443460"/>
              <a:gd name="connsiteY4" fmla="*/ 2808627 h 6858000"/>
              <a:gd name="connsiteX5" fmla="*/ 368482 w 12443460"/>
              <a:gd name="connsiteY5" fmla="*/ 2808641 h 6858000"/>
              <a:gd name="connsiteX6" fmla="*/ 368484 w 12443460"/>
              <a:gd name="connsiteY6" fmla="*/ 2808653 h 6858000"/>
              <a:gd name="connsiteX7" fmla="*/ 368484 w 12443460"/>
              <a:gd name="connsiteY7" fmla="*/ 4148690 h 6858000"/>
              <a:gd name="connsiteX8" fmla="*/ 542568 w 12443460"/>
              <a:gd name="connsiteY8" fmla="*/ 4322774 h 6858000"/>
              <a:gd name="connsiteX9" fmla="*/ 716652 w 12443460"/>
              <a:gd name="connsiteY9" fmla="*/ 4148690 h 6858000"/>
              <a:gd name="connsiteX10" fmla="*/ 716652 w 12443460"/>
              <a:gd name="connsiteY10" fmla="*/ 3002969 h 6858000"/>
              <a:gd name="connsiteX11" fmla="*/ 840131 w 12443460"/>
              <a:gd name="connsiteY11" fmla="*/ 3002969 h 6858000"/>
              <a:gd name="connsiteX12" fmla="*/ 840131 w 12443460"/>
              <a:gd name="connsiteY12" fmla="*/ 4280263 h 6858000"/>
              <a:gd name="connsiteX13" fmla="*/ 840131 w 12443460"/>
              <a:gd name="connsiteY13" fmla="*/ 4322772 h 6858000"/>
              <a:gd name="connsiteX14" fmla="*/ 840131 w 12443460"/>
              <a:gd name="connsiteY14" fmla="*/ 5573756 h 6858000"/>
              <a:gd name="connsiteX15" fmla="*/ 1014215 w 12443460"/>
              <a:gd name="connsiteY15" fmla="*/ 5747840 h 6858000"/>
              <a:gd name="connsiteX16" fmla="*/ 1188299 w 12443460"/>
              <a:gd name="connsiteY16" fmla="*/ 5573756 h 6858000"/>
              <a:gd name="connsiteX17" fmla="*/ 1188299 w 12443460"/>
              <a:gd name="connsiteY17" fmla="*/ 4322772 h 6858000"/>
              <a:gd name="connsiteX18" fmla="*/ 1366435 w 12443460"/>
              <a:gd name="connsiteY18" fmla="*/ 4322772 h 6858000"/>
              <a:gd name="connsiteX19" fmla="*/ 1366435 w 12443460"/>
              <a:gd name="connsiteY19" fmla="*/ 5573756 h 6858000"/>
              <a:gd name="connsiteX20" fmla="*/ 1540519 w 12443460"/>
              <a:gd name="connsiteY20" fmla="*/ 5747840 h 6858000"/>
              <a:gd name="connsiteX21" fmla="*/ 1714603 w 12443460"/>
              <a:gd name="connsiteY21" fmla="*/ 5573756 h 6858000"/>
              <a:gd name="connsiteX22" fmla="*/ 1714603 w 12443460"/>
              <a:gd name="connsiteY22" fmla="*/ 4322772 h 6858000"/>
              <a:gd name="connsiteX23" fmla="*/ 1714603 w 12443460"/>
              <a:gd name="connsiteY23" fmla="*/ 4280263 h 6858000"/>
              <a:gd name="connsiteX24" fmla="*/ 1714603 w 12443460"/>
              <a:gd name="connsiteY24" fmla="*/ 3002969 h 6858000"/>
              <a:gd name="connsiteX25" fmla="*/ 1838082 w 12443460"/>
              <a:gd name="connsiteY25" fmla="*/ 3002969 h 6858000"/>
              <a:gd name="connsiteX26" fmla="*/ 1838082 w 12443460"/>
              <a:gd name="connsiteY26" fmla="*/ 4148690 h 6858000"/>
              <a:gd name="connsiteX27" fmla="*/ 2012167 w 12443460"/>
              <a:gd name="connsiteY27" fmla="*/ 4322774 h 6858000"/>
              <a:gd name="connsiteX28" fmla="*/ 2186251 w 12443460"/>
              <a:gd name="connsiteY28" fmla="*/ 4148690 h 6858000"/>
              <a:gd name="connsiteX29" fmla="*/ 2186251 w 12443460"/>
              <a:gd name="connsiteY29" fmla="*/ 2808641 h 6858000"/>
              <a:gd name="connsiteX30" fmla="*/ 2186251 w 12443460"/>
              <a:gd name="connsiteY30" fmla="*/ 2808641 h 6858000"/>
              <a:gd name="connsiteX31" fmla="*/ 2186251 w 12443460"/>
              <a:gd name="connsiteY31" fmla="*/ 2808635 h 6858000"/>
              <a:gd name="connsiteX32" fmla="*/ 2186251 w 12443460"/>
              <a:gd name="connsiteY32" fmla="*/ 2788400 h 6858000"/>
              <a:gd name="connsiteX33" fmla="*/ 2012167 w 12443460"/>
              <a:gd name="connsiteY33" fmla="*/ 2614316 h 6858000"/>
              <a:gd name="connsiteX34" fmla="*/ 2005432 w 12443460"/>
              <a:gd name="connsiteY34" fmla="*/ 2615675 h 6858000"/>
              <a:gd name="connsiteX35" fmla="*/ 1991924 w 12443460"/>
              <a:gd name="connsiteY35" fmla="*/ 2614313 h 6858000"/>
              <a:gd name="connsiteX36" fmla="*/ 6477358 w 12443460"/>
              <a:gd name="connsiteY36" fmla="*/ 2613986 h 6858000"/>
              <a:gd name="connsiteX37" fmla="*/ 6311147 w 12443460"/>
              <a:gd name="connsiteY37" fmla="*/ 2707557 h 6858000"/>
              <a:gd name="connsiteX38" fmla="*/ 6303722 w 12443460"/>
              <a:gd name="connsiteY38" fmla="*/ 2726469 h 6858000"/>
              <a:gd name="connsiteX39" fmla="*/ 6299958 w 12443460"/>
              <a:gd name="connsiteY39" fmla="*/ 2733008 h 6858000"/>
              <a:gd name="connsiteX40" fmla="*/ 6293218 w 12443460"/>
              <a:gd name="connsiteY40" fmla="*/ 2753224 h 6858000"/>
              <a:gd name="connsiteX41" fmla="*/ 6286959 w 12443460"/>
              <a:gd name="connsiteY41" fmla="*/ 2769166 h 6858000"/>
              <a:gd name="connsiteX42" fmla="*/ 6285955 w 12443460"/>
              <a:gd name="connsiteY42" fmla="*/ 2779123 h 6858000"/>
              <a:gd name="connsiteX43" fmla="*/ 6043083 w 12443460"/>
              <a:gd name="connsiteY43" fmla="*/ 3858445 h 6858000"/>
              <a:gd name="connsiteX44" fmla="*/ 6174716 w 12443460"/>
              <a:gd name="connsiteY44" fmla="*/ 4066522 h 6858000"/>
              <a:gd name="connsiteX45" fmla="*/ 6382793 w 12443460"/>
              <a:gd name="connsiteY45" fmla="*/ 3934888 h 6858000"/>
              <a:gd name="connsiteX46" fmla="*/ 6592561 w 12443460"/>
              <a:gd name="connsiteY46" fmla="*/ 3002681 h 6858000"/>
              <a:gd name="connsiteX47" fmla="*/ 6703403 w 12443460"/>
              <a:gd name="connsiteY47" fmla="*/ 3002681 h 6858000"/>
              <a:gd name="connsiteX48" fmla="*/ 6428770 w 12443460"/>
              <a:gd name="connsiteY48" fmla="*/ 4397527 h 6858000"/>
              <a:gd name="connsiteX49" fmla="*/ 6606922 w 12443460"/>
              <a:gd name="connsiteY49" fmla="*/ 4397527 h 6858000"/>
              <a:gd name="connsiteX50" fmla="*/ 6606922 w 12443460"/>
              <a:gd name="connsiteY50" fmla="*/ 5573738 h 6858000"/>
              <a:gd name="connsiteX51" fmla="*/ 6781025 w 12443460"/>
              <a:gd name="connsiteY51" fmla="*/ 5747840 h 6858000"/>
              <a:gd name="connsiteX52" fmla="*/ 6955127 w 12443460"/>
              <a:gd name="connsiteY52" fmla="*/ 5573738 h 6858000"/>
              <a:gd name="connsiteX53" fmla="*/ 6955127 w 12443460"/>
              <a:gd name="connsiteY53" fmla="*/ 4397527 h 6858000"/>
              <a:gd name="connsiteX54" fmla="*/ 7133281 w 12443460"/>
              <a:gd name="connsiteY54" fmla="*/ 4397527 h 6858000"/>
              <a:gd name="connsiteX55" fmla="*/ 7133281 w 12443460"/>
              <a:gd name="connsiteY55" fmla="*/ 5573738 h 6858000"/>
              <a:gd name="connsiteX56" fmla="*/ 7307383 w 12443460"/>
              <a:gd name="connsiteY56" fmla="*/ 5747840 h 6858000"/>
              <a:gd name="connsiteX57" fmla="*/ 7481486 w 12443460"/>
              <a:gd name="connsiteY57" fmla="*/ 5573738 h 6858000"/>
              <a:gd name="connsiteX58" fmla="*/ 7481486 w 12443460"/>
              <a:gd name="connsiteY58" fmla="*/ 4397527 h 6858000"/>
              <a:gd name="connsiteX59" fmla="*/ 7659637 w 12443460"/>
              <a:gd name="connsiteY59" fmla="*/ 4397527 h 6858000"/>
              <a:gd name="connsiteX60" fmla="*/ 7385004 w 12443460"/>
              <a:gd name="connsiteY60" fmla="*/ 3002681 h 6858000"/>
              <a:gd name="connsiteX61" fmla="*/ 7488812 w 12443460"/>
              <a:gd name="connsiteY61" fmla="*/ 3002681 h 6858000"/>
              <a:gd name="connsiteX62" fmla="*/ 7704646 w 12443460"/>
              <a:gd name="connsiteY62" fmla="*/ 3905915 h 6858000"/>
              <a:gd name="connsiteX63" fmla="*/ 7914445 w 12443460"/>
              <a:gd name="connsiteY63" fmla="*/ 4034786 h 6858000"/>
              <a:gd name="connsiteX64" fmla="*/ 8043316 w 12443460"/>
              <a:gd name="connsiteY64" fmla="*/ 3824987 h 6858000"/>
              <a:gd name="connsiteX65" fmla="*/ 7790324 w 12443460"/>
              <a:gd name="connsiteY65" fmla="*/ 2766253 h 6858000"/>
              <a:gd name="connsiteX66" fmla="*/ 7712115 w 12443460"/>
              <a:gd name="connsiteY66" fmla="*/ 2658367 h 6858000"/>
              <a:gd name="connsiteX67" fmla="*/ 7704406 w 12443460"/>
              <a:gd name="connsiteY67" fmla="*/ 2654593 h 6858000"/>
              <a:gd name="connsiteX68" fmla="*/ 7695419 w 12443460"/>
              <a:gd name="connsiteY68" fmla="*/ 2647178 h 6858000"/>
              <a:gd name="connsiteX69" fmla="*/ 7586757 w 12443460"/>
              <a:gd name="connsiteY69" fmla="*/ 2613986 h 6858000"/>
              <a:gd name="connsiteX70" fmla="*/ 1277366 w 12443460"/>
              <a:gd name="connsiteY70" fmla="*/ 1786397 h 6858000"/>
              <a:gd name="connsiteX71" fmla="*/ 869482 w 12443460"/>
              <a:gd name="connsiteY71" fmla="*/ 2194283 h 6858000"/>
              <a:gd name="connsiteX72" fmla="*/ 1277366 w 12443460"/>
              <a:gd name="connsiteY72" fmla="*/ 2602166 h 6858000"/>
              <a:gd name="connsiteX73" fmla="*/ 1685251 w 12443460"/>
              <a:gd name="connsiteY73" fmla="*/ 2194283 h 6858000"/>
              <a:gd name="connsiteX74" fmla="*/ 1277366 w 12443460"/>
              <a:gd name="connsiteY74" fmla="*/ 1786397 h 6858000"/>
              <a:gd name="connsiteX75" fmla="*/ 7044203 w 12443460"/>
              <a:gd name="connsiteY75" fmla="*/ 1785983 h 6858000"/>
              <a:gd name="connsiteX76" fmla="*/ 6636276 w 12443460"/>
              <a:gd name="connsiteY76" fmla="*/ 2193911 h 6858000"/>
              <a:gd name="connsiteX77" fmla="*/ 7044203 w 12443460"/>
              <a:gd name="connsiteY77" fmla="*/ 2601838 h 6858000"/>
              <a:gd name="connsiteX78" fmla="*/ 7452131 w 12443460"/>
              <a:gd name="connsiteY78" fmla="*/ 2193911 h 6858000"/>
              <a:gd name="connsiteX79" fmla="*/ 7044203 w 12443460"/>
              <a:gd name="connsiteY79" fmla="*/ 1785983 h 6858000"/>
              <a:gd name="connsiteX80" fmla="*/ 0 w 12443460"/>
              <a:gd name="connsiteY80" fmla="*/ 0 h 6858000"/>
              <a:gd name="connsiteX81" fmla="*/ 12443460 w 12443460"/>
              <a:gd name="connsiteY81" fmla="*/ 0 h 6858000"/>
              <a:gd name="connsiteX82" fmla="*/ 12443460 w 12443460"/>
              <a:gd name="connsiteY82" fmla="*/ 6858000 h 6858000"/>
              <a:gd name="connsiteX83" fmla="*/ 0 w 12443460"/>
              <a:gd name="connsiteY8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12443460" h="6858000">
                <a:moveTo>
                  <a:pt x="562810" y="2614313"/>
                </a:moveTo>
                <a:lnTo>
                  <a:pt x="552004" y="2616220"/>
                </a:lnTo>
                <a:lnTo>
                  <a:pt x="542568" y="2614316"/>
                </a:lnTo>
                <a:cubicBezTo>
                  <a:pt x="446424" y="2614316"/>
                  <a:pt x="368484" y="2692255"/>
                  <a:pt x="368484" y="2788400"/>
                </a:cubicBezTo>
                <a:lnTo>
                  <a:pt x="368484" y="2808627"/>
                </a:lnTo>
                <a:lnTo>
                  <a:pt x="368482" y="2808641"/>
                </a:lnTo>
                <a:lnTo>
                  <a:pt x="368484" y="2808653"/>
                </a:lnTo>
                <a:lnTo>
                  <a:pt x="368484" y="4148690"/>
                </a:lnTo>
                <a:cubicBezTo>
                  <a:pt x="368484" y="4244834"/>
                  <a:pt x="446424" y="4322774"/>
                  <a:pt x="542568" y="4322774"/>
                </a:cubicBezTo>
                <a:cubicBezTo>
                  <a:pt x="638712" y="4322774"/>
                  <a:pt x="716652" y="4244834"/>
                  <a:pt x="716652" y="4148690"/>
                </a:cubicBezTo>
                <a:lnTo>
                  <a:pt x="716652" y="3002969"/>
                </a:lnTo>
                <a:lnTo>
                  <a:pt x="840131" y="3002969"/>
                </a:lnTo>
                <a:lnTo>
                  <a:pt x="840131" y="4280263"/>
                </a:lnTo>
                <a:lnTo>
                  <a:pt x="840131" y="4322772"/>
                </a:lnTo>
                <a:lnTo>
                  <a:pt x="840131" y="5573756"/>
                </a:lnTo>
                <a:cubicBezTo>
                  <a:pt x="840131" y="5669900"/>
                  <a:pt x="918071" y="5747840"/>
                  <a:pt x="1014215" y="5747840"/>
                </a:cubicBezTo>
                <a:cubicBezTo>
                  <a:pt x="1110359" y="5747840"/>
                  <a:pt x="1188299" y="5669900"/>
                  <a:pt x="1188299" y="5573756"/>
                </a:cubicBezTo>
                <a:lnTo>
                  <a:pt x="1188299" y="4322772"/>
                </a:lnTo>
                <a:lnTo>
                  <a:pt x="1366435" y="4322772"/>
                </a:lnTo>
                <a:lnTo>
                  <a:pt x="1366435" y="5573756"/>
                </a:lnTo>
                <a:cubicBezTo>
                  <a:pt x="1366435" y="5669900"/>
                  <a:pt x="1444375" y="5747840"/>
                  <a:pt x="1540519" y="5747840"/>
                </a:cubicBezTo>
                <a:cubicBezTo>
                  <a:pt x="1636663" y="5747840"/>
                  <a:pt x="1714603" y="5669900"/>
                  <a:pt x="1714603" y="5573756"/>
                </a:cubicBezTo>
                <a:lnTo>
                  <a:pt x="1714603" y="4322772"/>
                </a:lnTo>
                <a:lnTo>
                  <a:pt x="1714603" y="4280263"/>
                </a:lnTo>
                <a:lnTo>
                  <a:pt x="1714603" y="3002969"/>
                </a:lnTo>
                <a:lnTo>
                  <a:pt x="1838082" y="3002969"/>
                </a:lnTo>
                <a:lnTo>
                  <a:pt x="1838082" y="4148690"/>
                </a:lnTo>
                <a:cubicBezTo>
                  <a:pt x="1838082" y="4244834"/>
                  <a:pt x="1916022" y="4322774"/>
                  <a:pt x="2012167" y="4322774"/>
                </a:cubicBezTo>
                <a:cubicBezTo>
                  <a:pt x="2108311" y="4322774"/>
                  <a:pt x="2186251" y="4244834"/>
                  <a:pt x="2186251" y="4148690"/>
                </a:cubicBezTo>
                <a:lnTo>
                  <a:pt x="2186251" y="2808641"/>
                </a:lnTo>
                <a:lnTo>
                  <a:pt x="2186251" y="2808641"/>
                </a:lnTo>
                <a:lnTo>
                  <a:pt x="2186251" y="2808635"/>
                </a:lnTo>
                <a:lnTo>
                  <a:pt x="2186251" y="2788400"/>
                </a:lnTo>
                <a:cubicBezTo>
                  <a:pt x="2186251" y="2692256"/>
                  <a:pt x="2108311" y="2614316"/>
                  <a:pt x="2012167" y="2614316"/>
                </a:cubicBezTo>
                <a:lnTo>
                  <a:pt x="2005432" y="2615675"/>
                </a:lnTo>
                <a:lnTo>
                  <a:pt x="1991924" y="2614313"/>
                </a:lnTo>
                <a:close/>
                <a:moveTo>
                  <a:pt x="6477358" y="2613986"/>
                </a:moveTo>
                <a:cubicBezTo>
                  <a:pt x="6406919" y="2613986"/>
                  <a:pt x="6345233" y="2651459"/>
                  <a:pt x="6311147" y="2707557"/>
                </a:cubicBezTo>
                <a:lnTo>
                  <a:pt x="6303722" y="2726469"/>
                </a:lnTo>
                <a:lnTo>
                  <a:pt x="6299958" y="2733008"/>
                </a:lnTo>
                <a:lnTo>
                  <a:pt x="6293218" y="2753224"/>
                </a:lnTo>
                <a:lnTo>
                  <a:pt x="6286959" y="2769166"/>
                </a:lnTo>
                <a:lnTo>
                  <a:pt x="6285955" y="2779123"/>
                </a:lnTo>
                <a:lnTo>
                  <a:pt x="6043083" y="3858445"/>
                </a:lnTo>
                <a:cubicBezTo>
                  <a:pt x="6021974" y="3952254"/>
                  <a:pt x="6080908" y="4045412"/>
                  <a:pt x="6174716" y="4066522"/>
                </a:cubicBezTo>
                <a:cubicBezTo>
                  <a:pt x="6268525" y="4087630"/>
                  <a:pt x="6361683" y="4028696"/>
                  <a:pt x="6382793" y="3934888"/>
                </a:cubicBezTo>
                <a:lnTo>
                  <a:pt x="6592561" y="3002681"/>
                </a:lnTo>
                <a:lnTo>
                  <a:pt x="6703403" y="3002681"/>
                </a:lnTo>
                <a:lnTo>
                  <a:pt x="6428770" y="4397527"/>
                </a:lnTo>
                <a:lnTo>
                  <a:pt x="6606922" y="4397527"/>
                </a:lnTo>
                <a:lnTo>
                  <a:pt x="6606922" y="5573738"/>
                </a:lnTo>
                <a:cubicBezTo>
                  <a:pt x="6606922" y="5669892"/>
                  <a:pt x="6684871" y="5747840"/>
                  <a:pt x="6781025" y="5747840"/>
                </a:cubicBezTo>
                <a:cubicBezTo>
                  <a:pt x="6877179" y="5747840"/>
                  <a:pt x="6955127" y="5669892"/>
                  <a:pt x="6955127" y="5573738"/>
                </a:cubicBezTo>
                <a:lnTo>
                  <a:pt x="6955127" y="4397527"/>
                </a:lnTo>
                <a:lnTo>
                  <a:pt x="7133281" y="4397527"/>
                </a:lnTo>
                <a:lnTo>
                  <a:pt x="7133281" y="5573738"/>
                </a:lnTo>
                <a:cubicBezTo>
                  <a:pt x="7133281" y="5669892"/>
                  <a:pt x="7211229" y="5747840"/>
                  <a:pt x="7307383" y="5747840"/>
                </a:cubicBezTo>
                <a:cubicBezTo>
                  <a:pt x="7403538" y="5747840"/>
                  <a:pt x="7481486" y="5669892"/>
                  <a:pt x="7481486" y="5573738"/>
                </a:cubicBezTo>
                <a:lnTo>
                  <a:pt x="7481486" y="4397527"/>
                </a:lnTo>
                <a:lnTo>
                  <a:pt x="7659637" y="4397527"/>
                </a:lnTo>
                <a:lnTo>
                  <a:pt x="7385004" y="3002681"/>
                </a:lnTo>
                <a:lnTo>
                  <a:pt x="7488812" y="3002681"/>
                </a:lnTo>
                <a:lnTo>
                  <a:pt x="7704646" y="3905915"/>
                </a:lnTo>
                <a:cubicBezTo>
                  <a:pt x="7726994" y="3999436"/>
                  <a:pt x="7820924" y="4057133"/>
                  <a:pt x="7914445" y="4034786"/>
                </a:cubicBezTo>
                <a:cubicBezTo>
                  <a:pt x="8007967" y="4012438"/>
                  <a:pt x="8065664" y="3918508"/>
                  <a:pt x="8043316" y="3824987"/>
                </a:cubicBezTo>
                <a:lnTo>
                  <a:pt x="7790324" y="2766253"/>
                </a:lnTo>
                <a:cubicBezTo>
                  <a:pt x="7779150" y="2719492"/>
                  <a:pt x="7750081" y="2681687"/>
                  <a:pt x="7712115" y="2658367"/>
                </a:cubicBezTo>
                <a:lnTo>
                  <a:pt x="7704406" y="2654593"/>
                </a:lnTo>
                <a:lnTo>
                  <a:pt x="7695419" y="2647178"/>
                </a:lnTo>
                <a:cubicBezTo>
                  <a:pt x="7664401" y="2626222"/>
                  <a:pt x="7627008" y="2613986"/>
                  <a:pt x="7586757" y="2613986"/>
                </a:cubicBezTo>
                <a:close/>
                <a:moveTo>
                  <a:pt x="1277366" y="1786397"/>
                </a:moveTo>
                <a:cubicBezTo>
                  <a:pt x="1052098" y="1786397"/>
                  <a:pt x="869482" y="1969014"/>
                  <a:pt x="869482" y="2194283"/>
                </a:cubicBezTo>
                <a:cubicBezTo>
                  <a:pt x="869482" y="2419550"/>
                  <a:pt x="1052098" y="2602166"/>
                  <a:pt x="1277366" y="2602166"/>
                </a:cubicBezTo>
                <a:cubicBezTo>
                  <a:pt x="1502635" y="2602166"/>
                  <a:pt x="1685251" y="2419550"/>
                  <a:pt x="1685251" y="2194283"/>
                </a:cubicBezTo>
                <a:cubicBezTo>
                  <a:pt x="1685251" y="1969014"/>
                  <a:pt x="1502635" y="1786397"/>
                  <a:pt x="1277366" y="1786397"/>
                </a:cubicBezTo>
                <a:close/>
                <a:moveTo>
                  <a:pt x="7044203" y="1785983"/>
                </a:moveTo>
                <a:cubicBezTo>
                  <a:pt x="6818912" y="1785983"/>
                  <a:pt x="6636276" y="1968619"/>
                  <a:pt x="6636276" y="2193911"/>
                </a:cubicBezTo>
                <a:cubicBezTo>
                  <a:pt x="6636276" y="2419202"/>
                  <a:pt x="6818912" y="2601838"/>
                  <a:pt x="7044203" y="2601838"/>
                </a:cubicBezTo>
                <a:cubicBezTo>
                  <a:pt x="7269495" y="2601838"/>
                  <a:pt x="7452131" y="2419202"/>
                  <a:pt x="7452131" y="2193911"/>
                </a:cubicBezTo>
                <a:cubicBezTo>
                  <a:pt x="7452131" y="1968619"/>
                  <a:pt x="7269495" y="1785983"/>
                  <a:pt x="7044203" y="1785983"/>
                </a:cubicBezTo>
                <a:close/>
                <a:moveTo>
                  <a:pt x="0" y="0"/>
                </a:moveTo>
                <a:lnTo>
                  <a:pt x="12443460" y="0"/>
                </a:lnTo>
                <a:lnTo>
                  <a:pt x="1244346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934791" y="1558702"/>
            <a:ext cx="37273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800" b="1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11%</a:t>
            </a:r>
            <a:endParaRPr lang="pt-BR" sz="13800" b="1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1952955" y="3297758"/>
            <a:ext cx="2954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500" b="1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HOMENS</a:t>
            </a:r>
            <a:endParaRPr lang="pt-BR" sz="5500" b="1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cxnSp>
        <p:nvCxnSpPr>
          <p:cNvPr id="8" name="Conector reto 7"/>
          <p:cNvCxnSpPr/>
          <p:nvPr/>
        </p:nvCxnSpPr>
        <p:spPr>
          <a:xfrm>
            <a:off x="2078182" y="4236477"/>
            <a:ext cx="3297382" cy="0"/>
          </a:xfrm>
          <a:prstGeom prst="line">
            <a:avLst/>
          </a:prstGeom>
          <a:ln w="57150" cap="rnd">
            <a:solidFill>
              <a:srgbClr val="00B0F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ixaDeTexto 23"/>
          <p:cNvSpPr txBox="1"/>
          <p:nvPr/>
        </p:nvSpPr>
        <p:spPr>
          <a:xfrm>
            <a:off x="7848362" y="1598010"/>
            <a:ext cx="37273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800" b="1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89%</a:t>
            </a:r>
            <a:endParaRPr lang="pt-BR" sz="13800" b="1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cxnSp>
        <p:nvCxnSpPr>
          <p:cNvPr id="25" name="Conector reto 24"/>
          <p:cNvCxnSpPr/>
          <p:nvPr/>
        </p:nvCxnSpPr>
        <p:spPr>
          <a:xfrm>
            <a:off x="7991753" y="4275785"/>
            <a:ext cx="3424392" cy="0"/>
          </a:xfrm>
          <a:prstGeom prst="line">
            <a:avLst/>
          </a:prstGeom>
          <a:ln w="57150" cap="rnd">
            <a:solidFill>
              <a:srgbClr val="B83FE9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aixaDeTexto 25"/>
          <p:cNvSpPr txBox="1"/>
          <p:nvPr/>
        </p:nvSpPr>
        <p:spPr>
          <a:xfrm>
            <a:off x="7866525" y="3337066"/>
            <a:ext cx="3422609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500" b="1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MULHERES</a:t>
            </a:r>
            <a:endParaRPr lang="pt-BR" sz="5500" b="1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sp>
        <p:nvSpPr>
          <p:cNvPr id="44" name="CaixaDeTexto 43"/>
          <p:cNvSpPr txBox="1"/>
          <p:nvPr/>
        </p:nvSpPr>
        <p:spPr>
          <a:xfrm>
            <a:off x="636270" y="-177628"/>
            <a:ext cx="106679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solidFill>
                  <a:srgbClr val="797979"/>
                </a:solidFill>
                <a:latin typeface="Tw Cen MT" panose="020B0602020104020603" pitchFamily="34" charset="0"/>
              </a:rPr>
              <a:t>1</a:t>
            </a:r>
            <a:r>
              <a:rPr lang="pt-BR" sz="8000" b="1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22 PENSIONISTAS</a:t>
            </a:r>
            <a:endParaRPr lang="pt-BR" sz="8000" b="1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1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3FE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3FE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5" grpId="0" animBg="1"/>
      <p:bldP spid="5" grpId="0"/>
      <p:bldP spid="14" grpId="0"/>
      <p:bldP spid="24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2063377226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3313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Chart bld="category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890472653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993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1301262136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8756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tângulo 28"/>
          <p:cNvSpPr/>
          <p:nvPr/>
        </p:nvSpPr>
        <p:spPr>
          <a:xfrm>
            <a:off x="7301345" y="4350327"/>
            <a:ext cx="4170219" cy="153785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1373905" y="4818223"/>
            <a:ext cx="2907150" cy="106995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" name="Forma Livre 2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8234376" y="3625394"/>
                </a:moveTo>
                <a:lnTo>
                  <a:pt x="8234376" y="4427280"/>
                </a:lnTo>
                <a:lnTo>
                  <a:pt x="7430704" y="4427280"/>
                </a:lnTo>
                <a:lnTo>
                  <a:pt x="7430704" y="4811257"/>
                </a:lnTo>
                <a:lnTo>
                  <a:pt x="8234376" y="4811257"/>
                </a:lnTo>
                <a:lnTo>
                  <a:pt x="8234376" y="5611357"/>
                </a:lnTo>
                <a:lnTo>
                  <a:pt x="8614781" y="5611357"/>
                </a:lnTo>
                <a:lnTo>
                  <a:pt x="8614781" y="4811257"/>
                </a:lnTo>
                <a:lnTo>
                  <a:pt x="9423810" y="4811257"/>
                </a:lnTo>
                <a:lnTo>
                  <a:pt x="9423810" y="4427280"/>
                </a:lnTo>
                <a:lnTo>
                  <a:pt x="8614781" y="4427280"/>
                </a:lnTo>
                <a:lnTo>
                  <a:pt x="8614781" y="3625394"/>
                </a:lnTo>
                <a:close/>
                <a:moveTo>
                  <a:pt x="10656703" y="3496807"/>
                </a:moveTo>
                <a:cubicBezTo>
                  <a:pt x="10416196" y="3496807"/>
                  <a:pt x="10214386" y="3572411"/>
                  <a:pt x="10051270" y="3723621"/>
                </a:cubicBezTo>
                <a:cubicBezTo>
                  <a:pt x="9888154" y="3874830"/>
                  <a:pt x="9807192" y="4088547"/>
                  <a:pt x="9808382" y="4364772"/>
                </a:cubicBezTo>
                <a:lnTo>
                  <a:pt x="10313803" y="4364772"/>
                </a:lnTo>
                <a:cubicBezTo>
                  <a:pt x="10323328" y="4211182"/>
                  <a:pt x="10350712" y="4098370"/>
                  <a:pt x="10395956" y="4026337"/>
                </a:cubicBezTo>
                <a:cubicBezTo>
                  <a:pt x="10441200" y="3954304"/>
                  <a:pt x="10513828" y="3918288"/>
                  <a:pt x="10613840" y="3918288"/>
                </a:cubicBezTo>
                <a:cubicBezTo>
                  <a:pt x="10700756" y="3918288"/>
                  <a:pt x="10773086" y="3946863"/>
                  <a:pt x="10830832" y="4004013"/>
                </a:cubicBezTo>
                <a:cubicBezTo>
                  <a:pt x="10888577" y="4061163"/>
                  <a:pt x="10917450" y="4133791"/>
                  <a:pt x="10917450" y="4221897"/>
                </a:cubicBezTo>
                <a:cubicBezTo>
                  <a:pt x="10917450" y="4302860"/>
                  <a:pt x="10893340" y="4389776"/>
                  <a:pt x="10845119" y="4482644"/>
                </a:cubicBezTo>
                <a:cubicBezTo>
                  <a:pt x="10796899" y="4575513"/>
                  <a:pt x="10716234" y="4694575"/>
                  <a:pt x="10603125" y="4839832"/>
                </a:cubicBezTo>
                <a:lnTo>
                  <a:pt x="9826242" y="5827455"/>
                </a:lnTo>
                <a:lnTo>
                  <a:pt x="11417512" y="5827455"/>
                </a:lnTo>
                <a:lnTo>
                  <a:pt x="11417512" y="5402402"/>
                </a:lnTo>
                <a:lnTo>
                  <a:pt x="10767431" y="5402402"/>
                </a:lnTo>
                <a:lnTo>
                  <a:pt x="10829938" y="5325607"/>
                </a:lnTo>
                <a:cubicBezTo>
                  <a:pt x="10912092" y="5223213"/>
                  <a:pt x="10979958" y="5132130"/>
                  <a:pt x="11033536" y="5052358"/>
                </a:cubicBezTo>
                <a:lnTo>
                  <a:pt x="11169267" y="4854119"/>
                </a:lnTo>
                <a:cubicBezTo>
                  <a:pt x="11334764" y="4612422"/>
                  <a:pt x="11417512" y="4392157"/>
                  <a:pt x="11417512" y="4193322"/>
                </a:cubicBezTo>
                <a:cubicBezTo>
                  <a:pt x="11417512" y="3989726"/>
                  <a:pt x="11346670" y="3822740"/>
                  <a:pt x="11204986" y="3692367"/>
                </a:cubicBezTo>
                <a:cubicBezTo>
                  <a:pt x="11063301" y="3561993"/>
                  <a:pt x="10880540" y="3496807"/>
                  <a:pt x="10656703" y="3496807"/>
                </a:cubicBezTo>
                <a:close/>
                <a:moveTo>
                  <a:pt x="2908109" y="3496807"/>
                </a:moveTo>
                <a:cubicBezTo>
                  <a:pt x="2667603" y="3496807"/>
                  <a:pt x="2465792" y="3572411"/>
                  <a:pt x="2302676" y="3723621"/>
                </a:cubicBezTo>
                <a:cubicBezTo>
                  <a:pt x="2139561" y="3874830"/>
                  <a:pt x="2058598" y="4088547"/>
                  <a:pt x="2059789" y="4364772"/>
                </a:cubicBezTo>
                <a:lnTo>
                  <a:pt x="2565209" y="4364772"/>
                </a:lnTo>
                <a:cubicBezTo>
                  <a:pt x="2574734" y="4211182"/>
                  <a:pt x="2602119" y="4098370"/>
                  <a:pt x="2647362" y="4026337"/>
                </a:cubicBezTo>
                <a:cubicBezTo>
                  <a:pt x="2692606" y="3954304"/>
                  <a:pt x="2765234" y="3918288"/>
                  <a:pt x="2865247" y="3918288"/>
                </a:cubicBezTo>
                <a:cubicBezTo>
                  <a:pt x="2952162" y="3918288"/>
                  <a:pt x="3024493" y="3946863"/>
                  <a:pt x="3082238" y="4004013"/>
                </a:cubicBezTo>
                <a:cubicBezTo>
                  <a:pt x="3139983" y="4061163"/>
                  <a:pt x="3168856" y="4133791"/>
                  <a:pt x="3168856" y="4221897"/>
                </a:cubicBezTo>
                <a:cubicBezTo>
                  <a:pt x="3168856" y="4302860"/>
                  <a:pt x="3144746" y="4389776"/>
                  <a:pt x="3096526" y="4482644"/>
                </a:cubicBezTo>
                <a:cubicBezTo>
                  <a:pt x="3048305" y="4575513"/>
                  <a:pt x="2967641" y="4694575"/>
                  <a:pt x="2854531" y="4839832"/>
                </a:cubicBezTo>
                <a:lnTo>
                  <a:pt x="2077648" y="5827455"/>
                </a:lnTo>
                <a:lnTo>
                  <a:pt x="3668919" y="5827455"/>
                </a:lnTo>
                <a:lnTo>
                  <a:pt x="3668919" y="5402402"/>
                </a:lnTo>
                <a:lnTo>
                  <a:pt x="3018837" y="5402402"/>
                </a:lnTo>
                <a:lnTo>
                  <a:pt x="3081345" y="5325607"/>
                </a:lnTo>
                <a:cubicBezTo>
                  <a:pt x="3163498" y="5223213"/>
                  <a:pt x="3231364" y="5132130"/>
                  <a:pt x="3284942" y="5052358"/>
                </a:cubicBezTo>
                <a:lnTo>
                  <a:pt x="3420673" y="4854119"/>
                </a:lnTo>
                <a:cubicBezTo>
                  <a:pt x="3586170" y="4612422"/>
                  <a:pt x="3668919" y="4392157"/>
                  <a:pt x="3668919" y="4193322"/>
                </a:cubicBezTo>
                <a:cubicBezTo>
                  <a:pt x="3668919" y="3989726"/>
                  <a:pt x="3598077" y="3822740"/>
                  <a:pt x="3456392" y="3692367"/>
                </a:cubicBezTo>
                <a:cubicBezTo>
                  <a:pt x="3314708" y="3561993"/>
                  <a:pt x="3131947" y="3496807"/>
                  <a:pt x="2908109" y="3496807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1158936" y="1566952"/>
            <a:ext cx="372732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500" b="1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44%</a:t>
            </a:r>
            <a:endParaRPr lang="pt-BR" sz="11500" b="1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cxnSp>
        <p:nvCxnSpPr>
          <p:cNvPr id="8" name="Conector reto 7"/>
          <p:cNvCxnSpPr/>
          <p:nvPr/>
        </p:nvCxnSpPr>
        <p:spPr>
          <a:xfrm>
            <a:off x="1373905" y="3286274"/>
            <a:ext cx="3297382" cy="0"/>
          </a:xfrm>
          <a:prstGeom prst="line">
            <a:avLst/>
          </a:prstGeom>
          <a:ln w="57150" cap="rnd">
            <a:solidFill>
              <a:srgbClr val="00B05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ixaDeTexto 23"/>
          <p:cNvSpPr txBox="1"/>
          <p:nvPr/>
        </p:nvSpPr>
        <p:spPr>
          <a:xfrm>
            <a:off x="7576949" y="1540631"/>
            <a:ext cx="372732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500" b="1" dirty="0" smtClean="0">
                <a:solidFill>
                  <a:schemeClr val="bg1">
                    <a:lumMod val="50000"/>
                  </a:schemeClr>
                </a:solidFill>
                <a:latin typeface="Tw Cen MT" panose="020B0602020104020603" pitchFamily="34" charset="0"/>
              </a:rPr>
              <a:t>56%</a:t>
            </a:r>
            <a:endParaRPr lang="pt-BR" sz="11500" b="1" dirty="0">
              <a:solidFill>
                <a:schemeClr val="bg1">
                  <a:lumMod val="50000"/>
                </a:schemeClr>
              </a:solidFill>
              <a:latin typeface="Tw Cen MT" panose="020B0602020104020603" pitchFamily="34" charset="0"/>
            </a:endParaRPr>
          </a:p>
        </p:txBody>
      </p:sp>
      <p:cxnSp>
        <p:nvCxnSpPr>
          <p:cNvPr id="25" name="Conector reto 24"/>
          <p:cNvCxnSpPr/>
          <p:nvPr/>
        </p:nvCxnSpPr>
        <p:spPr>
          <a:xfrm>
            <a:off x="7744691" y="3286274"/>
            <a:ext cx="3313944" cy="1"/>
          </a:xfrm>
          <a:prstGeom prst="line">
            <a:avLst/>
          </a:prstGeom>
          <a:ln w="57150" cap="rnd">
            <a:solidFill>
              <a:srgbClr val="00B05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aixaDeTexto 43"/>
          <p:cNvSpPr txBox="1"/>
          <p:nvPr/>
        </p:nvSpPr>
        <p:spPr>
          <a:xfrm>
            <a:off x="0" y="0"/>
            <a:ext cx="1219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7F7F7F"/>
                </a:solidFill>
                <a:latin typeface="Tw Cen MT" panose="020B0602020104020603" pitchFamily="34" charset="0"/>
              </a:rPr>
              <a:t>FAIXA DE ISENTOS DE CONTRIBUIÇÃO PREVIDENCIÁRIA</a:t>
            </a:r>
            <a:endParaRPr lang="pt-BR" sz="5400" b="1" dirty="0">
              <a:solidFill>
                <a:srgbClr val="7F7F7F"/>
              </a:solidFill>
              <a:latin typeface="Tw Cen MT" panose="020B0602020104020603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158936" y="5888181"/>
            <a:ext cx="3512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F7F7F"/>
                </a:solidFill>
                <a:latin typeface="Tw Cen MT" panose="020B0602020104020603" pitchFamily="34" charset="0"/>
              </a:rPr>
              <a:t>ATÉ DOIS SALÁRIOS</a:t>
            </a:r>
            <a:endParaRPr lang="pt-BR" sz="2800" b="1" dirty="0">
              <a:solidFill>
                <a:srgbClr val="7F7F7F"/>
              </a:solidFill>
              <a:latin typeface="Tw Cen MT" panose="020B0602020104020603" pitchFamily="34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7114507" y="5888181"/>
            <a:ext cx="4574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F7F7F"/>
                </a:solidFill>
                <a:latin typeface="Tw Cen MT" panose="020B0602020104020603" pitchFamily="34" charset="0"/>
              </a:rPr>
              <a:t>MAIS QUE DOIS SALÁRIOS</a:t>
            </a:r>
            <a:endParaRPr lang="pt-BR" sz="2800" b="1" dirty="0">
              <a:solidFill>
                <a:srgbClr val="7F7F7F"/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30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1" grpId="0" animBg="1"/>
      <p:bldP spid="5" grpId="0"/>
      <p:bldP spid="24" grpId="0"/>
      <p:bldP spid="9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453717"/>
              </p:ext>
            </p:extLst>
          </p:nvPr>
        </p:nvGraphicFramePr>
        <p:xfrm>
          <a:off x="-1" y="4"/>
          <a:ext cx="12192000" cy="6870685"/>
        </p:xfrm>
        <a:graphic>
          <a:graphicData uri="http://schemas.openxmlformats.org/drawingml/2006/table">
            <a:tbl>
              <a:tblPr/>
              <a:tblGrid>
                <a:gridCol w="6096000">
                  <a:extLst>
                    <a:ext uri="{9D8B030D-6E8A-4147-A177-3AD203B41FA5}">
                      <a16:colId xmlns:a16="http://schemas.microsoft.com/office/drawing/2014/main" val="3798727107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184777743"/>
                    </a:ext>
                  </a:extLst>
                </a:gridCol>
              </a:tblGrid>
              <a:tr h="305338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REPASSES ANUAL - 2022 VALORES JÁ PAGOS AO IPMM JAN. A DEZ.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1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8698448"/>
                  </a:ext>
                </a:extLst>
              </a:tr>
              <a:tr h="305338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Prefeitura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9723637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Plano de Benefícios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225" marR="9225" marT="92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9817070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Contribuição Servidor 14%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R$ 6.218.078,35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7520244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Contribuição Patronal 16%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R$ 7.105.881,03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972237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Parcelamentos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R$ 6.507.074,08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8355682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Aluguel Centro de Serviços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R$ 114.724,08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2803434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Subtotal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R$ 19.945.757,54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246114"/>
                  </a:ext>
                </a:extLst>
              </a:tr>
              <a:tr h="258812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225" marR="9225" marT="92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225" marR="9225" marT="92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701636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Taxa de Administração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225" marR="9225" marT="92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0087861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Taxa 3%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R$ 1.348.947,26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557436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Parcelamento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R$ 327.999,94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445948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Subtotal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R$ 1.676.947,20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4351324"/>
                  </a:ext>
                </a:extLst>
              </a:tr>
              <a:tr h="258812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225" marR="9225" marT="92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225" marR="9225" marT="92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6393451"/>
                  </a:ext>
                </a:extLst>
              </a:tr>
              <a:tr h="305338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Câmara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480906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Plano de Benefícios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225" marR="9225" marT="92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7443671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Contribuição Servidor 14%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R$ 71.372,03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4645795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Contribuição Patronal 16%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R$ 81.569,87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3554263"/>
                  </a:ext>
                </a:extLst>
              </a:tr>
              <a:tr h="319879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Subtotal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R$ 152.941,90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8273437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Taxa de Administração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225" marR="9225" marT="92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8233925"/>
                  </a:ext>
                </a:extLst>
              </a:tr>
              <a:tr h="305338">
                <a:tc>
                  <a:txBody>
                    <a:bodyPr/>
                    <a:lstStyle/>
                    <a:p>
                      <a:pPr algn="l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Taxa 3%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R$ 14.254,11</a:t>
                      </a:r>
                    </a:p>
                  </a:txBody>
                  <a:tcPr marL="9225" marR="9225" marT="92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729375"/>
                  </a:ext>
                </a:extLst>
              </a:tr>
              <a:tr h="258812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225" marR="9225" marT="92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225" marR="9225" marT="92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99159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630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681716"/>
              </p:ext>
            </p:extLst>
          </p:nvPr>
        </p:nvGraphicFramePr>
        <p:xfrm>
          <a:off x="0" y="-4"/>
          <a:ext cx="12192000" cy="6920253"/>
        </p:xfrm>
        <a:graphic>
          <a:graphicData uri="http://schemas.openxmlformats.org/drawingml/2006/table">
            <a:tbl>
              <a:tblPr/>
              <a:tblGrid>
                <a:gridCol w="6096000">
                  <a:extLst>
                    <a:ext uri="{9D8B030D-6E8A-4147-A177-3AD203B41FA5}">
                      <a16:colId xmlns:a16="http://schemas.microsoft.com/office/drawing/2014/main" val="358198574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4190762270"/>
                    </a:ext>
                  </a:extLst>
                </a:gridCol>
              </a:tblGrid>
              <a:tr h="411089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Plassma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5501969"/>
                  </a:ext>
                </a:extLst>
              </a:tr>
              <a:tr h="411089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1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Plano de Benefícios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8974911"/>
                  </a:ext>
                </a:extLst>
              </a:tr>
              <a:tr h="411089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Contribuição Servidor 14%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R$ 41.429,40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6035210"/>
                  </a:ext>
                </a:extLst>
              </a:tr>
              <a:tr h="411089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Contribuição Patronal 16%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R$ 48.165,14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2875327"/>
                  </a:ext>
                </a:extLst>
              </a:tr>
              <a:tr h="430665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Subtotal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R$ 89.594,54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4100778"/>
                  </a:ext>
                </a:extLst>
              </a:tr>
              <a:tr h="411089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1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Taxa de Administração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9141052"/>
                  </a:ext>
                </a:extLst>
              </a:tr>
              <a:tr h="411089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Taxa 3%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R$ 8.250,70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179143"/>
                  </a:ext>
                </a:extLst>
              </a:tr>
              <a:tr h="348446"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2392778"/>
                  </a:ext>
                </a:extLst>
              </a:tr>
              <a:tr h="411089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IPMM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785765"/>
                  </a:ext>
                </a:extLst>
              </a:tr>
              <a:tr h="411089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1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Plano de Benefícios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0090528"/>
                  </a:ext>
                </a:extLst>
              </a:tr>
              <a:tr h="411089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Contribuição Servidor 14%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R$ 31.041,42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8816190"/>
                  </a:ext>
                </a:extLst>
              </a:tr>
              <a:tr h="411089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Contribuição Patronal 16%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R$ 36.218,51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9739299"/>
                  </a:ext>
                </a:extLst>
              </a:tr>
              <a:tr h="430665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Subtotal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R$ 67.259,93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3781335"/>
                  </a:ext>
                </a:extLst>
              </a:tr>
              <a:tr h="357582"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7665481"/>
                  </a:ext>
                </a:extLst>
              </a:tr>
              <a:tr h="411089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Contribuição Aposentados 14%*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R$ 780.034,97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7432176"/>
                  </a:ext>
                </a:extLst>
              </a:tr>
              <a:tr h="411089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Contribuição Pensionistas 14%*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R$ 122.865,63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9488177"/>
                  </a:ext>
                </a:extLst>
              </a:tr>
              <a:tr h="357582"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20555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915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128752"/>
              </p:ext>
            </p:extLst>
          </p:nvPr>
        </p:nvGraphicFramePr>
        <p:xfrm>
          <a:off x="0" y="-3"/>
          <a:ext cx="12192000" cy="6884277"/>
        </p:xfrm>
        <a:graphic>
          <a:graphicData uri="http://schemas.openxmlformats.org/drawingml/2006/table">
            <a:tbl>
              <a:tblPr/>
              <a:tblGrid>
                <a:gridCol w="6096000">
                  <a:extLst>
                    <a:ext uri="{9D8B030D-6E8A-4147-A177-3AD203B41FA5}">
                      <a16:colId xmlns:a16="http://schemas.microsoft.com/office/drawing/2014/main" val="936461441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4229081651"/>
                    </a:ext>
                  </a:extLst>
                </a:gridCol>
              </a:tblGrid>
              <a:tr h="471636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2400" b="1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OUTRAS RECEITAS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5506269"/>
                  </a:ext>
                </a:extLst>
              </a:tr>
              <a:tr h="471636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Compensação Previdenciária INSS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R$ 269.401,05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51836"/>
                  </a:ext>
                </a:extLst>
              </a:tr>
              <a:tr h="471636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Contribuição TJSC (ações judiciais)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R$ 163.652,51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8112312"/>
                  </a:ext>
                </a:extLst>
              </a:tr>
              <a:tr h="471636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Compensação Previdenciária (SETEMBRO)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-R$ 21.042,74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2952247"/>
                  </a:ext>
                </a:extLst>
              </a:tr>
              <a:tr h="410247"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3936615"/>
                  </a:ext>
                </a:extLst>
              </a:tr>
              <a:tr h="471636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1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TOTAL RECEITAS PREVIDENCIÁRIAS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1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R$ 20.255.553,91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3904545"/>
                  </a:ext>
                </a:extLst>
              </a:tr>
              <a:tr h="714773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1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TOTAL FOLHA PAGAMENTO JAN A FEV 22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1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R$ 23.003.408,80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3012576"/>
                  </a:ext>
                </a:extLst>
              </a:tr>
              <a:tr h="410247"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5875861"/>
                  </a:ext>
                </a:extLst>
              </a:tr>
              <a:tr h="494093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IR retido folha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47567"/>
                  </a:ext>
                </a:extLst>
              </a:tr>
              <a:tr h="494093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IR retido folha aposentados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R$ 1.155.674,08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3101906"/>
                  </a:ext>
                </a:extLst>
              </a:tr>
              <a:tr h="494093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IR retido folha pensionistas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R$ 141.781,50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2090283"/>
                  </a:ext>
                </a:extLst>
              </a:tr>
              <a:tr h="494093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TOTAL DE BENEFICIOS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1CF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33319"/>
                  </a:ext>
                </a:extLst>
              </a:tr>
              <a:tr h="494093">
                <a:tc>
                  <a:txBody>
                    <a:bodyPr/>
                    <a:lstStyle/>
                    <a:p>
                      <a:pPr algn="ct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APOSENTADOS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357</a:t>
                      </a:r>
                    </a:p>
                  </a:txBody>
                  <a:tcPr marL="128587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1190356"/>
                  </a:ext>
                </a:extLst>
              </a:tr>
              <a:tr h="494093">
                <a:tc>
                  <a:txBody>
                    <a:bodyPr/>
                    <a:lstStyle/>
                    <a:p>
                      <a:pPr algn="ctr" fontAlgn="t"/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PENSIONISTAS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MT"/>
                        </a:rPr>
                        <a:t>122</a:t>
                      </a:r>
                    </a:p>
                  </a:txBody>
                  <a:tcPr marL="128587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53470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995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864299"/>
              </p:ext>
            </p:extLst>
          </p:nvPr>
        </p:nvGraphicFramePr>
        <p:xfrm>
          <a:off x="1001834" y="1257658"/>
          <a:ext cx="9970966" cy="556035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56">
                  <a:extLst>
                    <a:ext uri="{9D8B030D-6E8A-4147-A177-3AD203B41FA5}">
                      <a16:colId xmlns:a16="http://schemas.microsoft.com/office/drawing/2014/main" val="2648587269"/>
                    </a:ext>
                  </a:extLst>
                </a:gridCol>
                <a:gridCol w="4539795">
                  <a:extLst>
                    <a:ext uri="{9D8B030D-6E8A-4147-A177-3AD203B41FA5}">
                      <a16:colId xmlns:a16="http://schemas.microsoft.com/office/drawing/2014/main" val="2582262018"/>
                    </a:ext>
                  </a:extLst>
                </a:gridCol>
                <a:gridCol w="2736315">
                  <a:extLst>
                    <a:ext uri="{9D8B030D-6E8A-4147-A177-3AD203B41FA5}">
                      <a16:colId xmlns:a16="http://schemas.microsoft.com/office/drawing/2014/main" val="1821172014"/>
                    </a:ext>
                  </a:extLst>
                </a:gridCol>
              </a:tblGrid>
              <a:tr h="73308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Entidade/Órgão</a:t>
                      </a:r>
                      <a:endParaRPr lang="pt-BR" sz="22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Remuneração </a:t>
                      </a:r>
                      <a:r>
                        <a:rPr lang="pt-BR" sz="2200" u="none" strike="noStrike" dirty="0" smtClean="0">
                          <a:effectLst/>
                        </a:rPr>
                        <a:t>de </a:t>
                      </a:r>
                      <a:r>
                        <a:rPr lang="pt-BR" sz="2200" u="none" strike="noStrike" dirty="0">
                          <a:effectLst/>
                        </a:rPr>
                        <a:t>Contribuição 10/2022</a:t>
                      </a:r>
                      <a:endParaRPr lang="pt-BR" sz="22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 smtClean="0">
                          <a:effectLst/>
                        </a:rPr>
                        <a:t>Rateio</a:t>
                      </a:r>
                      <a:r>
                        <a:rPr lang="pt-BR" sz="2200" u="none" strike="noStrike" baseline="0" dirty="0" smtClean="0">
                          <a:effectLst/>
                        </a:rPr>
                        <a:t> </a:t>
                      </a:r>
                      <a:r>
                        <a:rPr lang="pt-BR" sz="2200" u="none" strike="noStrike" dirty="0" smtClean="0">
                          <a:effectLst/>
                        </a:rPr>
                        <a:t>em </a:t>
                      </a:r>
                    </a:p>
                    <a:p>
                      <a:pPr algn="ctr" fontAlgn="ctr"/>
                      <a:r>
                        <a:rPr lang="pt-BR" sz="2200" u="none" strike="noStrike" dirty="0" smtClean="0">
                          <a:effectLst/>
                        </a:rPr>
                        <a:t>participação</a:t>
                      </a:r>
                      <a:endParaRPr lang="pt-BR" sz="22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9138309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 </a:t>
                      </a:r>
                      <a:endParaRPr lang="pt-BR" sz="2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 </a:t>
                      </a:r>
                      <a:endParaRPr lang="pt-BR" sz="2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 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9056754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Prefeitura</a:t>
                      </a:r>
                      <a:endParaRPr lang="pt-BR" sz="2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R$ 3.499.296,72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97,60%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9150284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Câmara</a:t>
                      </a:r>
                      <a:endParaRPr lang="pt-BR" sz="2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R$ 40.744,40</a:t>
                      </a:r>
                      <a:endParaRPr lang="pt-BR" sz="2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1,14%</a:t>
                      </a:r>
                      <a:endParaRPr lang="pt-BR" sz="2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6125524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Plassma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R$ 24.463,68</a:t>
                      </a:r>
                      <a:endParaRPr lang="pt-BR" sz="2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0,68%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3249552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IPMM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R$ 20.911,29</a:t>
                      </a:r>
                      <a:endParaRPr lang="pt-BR" sz="2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0,58%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5994146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 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R$ 3.585.416,09</a:t>
                      </a:r>
                      <a:endParaRPr lang="pt-BR" sz="2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100,00%</a:t>
                      </a:r>
                      <a:endParaRPr lang="pt-BR" sz="2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1056451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 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 </a:t>
                      </a:r>
                      <a:endParaRPr lang="pt-BR" sz="2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7250610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Aporte 2022</a:t>
                      </a:r>
                      <a:endParaRPr lang="pt-BR" sz="22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R$ 5.801.009,64</a:t>
                      </a:r>
                      <a:endParaRPr lang="pt-BR" sz="22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4799728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 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 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8172146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Prefeitura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R$ 5.661.673,15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283143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Câmara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R$ 65.922,24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5401475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Plassma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R$ 39.580,91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2082135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IPMM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R$ 33.833,34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1519586"/>
                  </a:ext>
                </a:extLst>
              </a:tr>
              <a:tr h="3342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>
                          <a:effectLst/>
                        </a:rPr>
                        <a:t>Total</a:t>
                      </a:r>
                      <a:endParaRPr lang="pt-BR" sz="2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u="none" strike="noStrike" dirty="0">
                          <a:effectLst/>
                        </a:rPr>
                        <a:t>R$ 5.801.009,64</a:t>
                      </a:r>
                      <a:endParaRPr lang="pt-BR" sz="2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0057272"/>
                  </a:ext>
                </a:extLst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3503612" y="0"/>
            <a:ext cx="496740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000" b="1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APORTES 2022</a:t>
            </a:r>
          </a:p>
          <a:p>
            <a:pPr algn="ctr"/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RATEIO PARTICIPANTES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73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3503612" y="0"/>
            <a:ext cx="496740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000" b="1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APORTES 2023</a:t>
            </a:r>
          </a:p>
          <a:p>
            <a:pPr algn="ctr"/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RATEIO PARTICIPANTES</a:t>
            </a:r>
            <a:endParaRPr lang="pt-BR" sz="2800" b="1" dirty="0">
              <a:solidFill>
                <a:schemeClr val="bg2">
                  <a:lumMod val="25000"/>
                </a:schemeClr>
              </a:solidFill>
              <a:latin typeface="Tw Cen MT" panose="020B0602020104020603" pitchFamily="34" charset="0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279289"/>
              </p:ext>
            </p:extLst>
          </p:nvPr>
        </p:nvGraphicFramePr>
        <p:xfrm>
          <a:off x="1" y="1292659"/>
          <a:ext cx="12191998" cy="58183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19406">
                  <a:extLst>
                    <a:ext uri="{9D8B030D-6E8A-4147-A177-3AD203B41FA5}">
                      <a16:colId xmlns:a16="http://schemas.microsoft.com/office/drawing/2014/main" val="3712851252"/>
                    </a:ext>
                  </a:extLst>
                </a:gridCol>
                <a:gridCol w="611683">
                  <a:extLst>
                    <a:ext uri="{9D8B030D-6E8A-4147-A177-3AD203B41FA5}">
                      <a16:colId xmlns:a16="http://schemas.microsoft.com/office/drawing/2014/main" val="2047031092"/>
                    </a:ext>
                  </a:extLst>
                </a:gridCol>
                <a:gridCol w="5150669">
                  <a:extLst>
                    <a:ext uri="{9D8B030D-6E8A-4147-A177-3AD203B41FA5}">
                      <a16:colId xmlns:a16="http://schemas.microsoft.com/office/drawing/2014/main" val="2973376871"/>
                    </a:ext>
                  </a:extLst>
                </a:gridCol>
                <a:gridCol w="695096">
                  <a:extLst>
                    <a:ext uri="{9D8B030D-6E8A-4147-A177-3AD203B41FA5}">
                      <a16:colId xmlns:a16="http://schemas.microsoft.com/office/drawing/2014/main" val="3230241898"/>
                    </a:ext>
                  </a:extLst>
                </a:gridCol>
                <a:gridCol w="2815144">
                  <a:extLst>
                    <a:ext uri="{9D8B030D-6E8A-4147-A177-3AD203B41FA5}">
                      <a16:colId xmlns:a16="http://schemas.microsoft.com/office/drawing/2014/main" val="2832724984"/>
                    </a:ext>
                  </a:extLst>
                </a:gridCol>
              </a:tblGrid>
              <a:tr h="474809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Entidade/Órgão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Remuneração de Contribuição Ref. 12/2022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Rateio em participação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411335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2369127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Prefeitura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3.494.460,88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97,61%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5118324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Câmara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41.228,86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1,15%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103163"/>
                  </a:ext>
                </a:extLst>
              </a:tr>
              <a:tr h="30215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Plassma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23.572,51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0,66%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5366838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IPMM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20.911,29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0,58%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298177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3.580.173,54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100,00%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733208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0072167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Aporte Anual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Aporte Mensal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7010759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037120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2023 Total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R$ 11.985.395,67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R$   998.782,97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789479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917046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Prefeitura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11.698.454,23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R$  974.871,19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4256730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Câmara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138.022,42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11.501,87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7426991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Plassma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78.914,01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6.576,17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4496392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IPMM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70.005,01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5.833,75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2054598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2828695"/>
                  </a:ext>
                </a:extLst>
              </a:tr>
              <a:tr h="29927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Total recebíveis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11.985.395,67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>
                          <a:effectLst/>
                        </a:rPr>
                        <a:t>R$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000" u="none" strike="noStrike" dirty="0">
                          <a:effectLst/>
                        </a:rPr>
                        <a:t>998.782,97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77452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686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Gráfico 18"/>
          <p:cNvGraphicFramePr/>
          <p:nvPr>
            <p:extLst>
              <p:ext uri="{D42A27DB-BD31-4B8C-83A1-F6EECF244321}">
                <p14:modId xmlns:p14="http://schemas.microsoft.com/office/powerpoint/2010/main" val="2763645679"/>
              </p:ext>
            </p:extLst>
          </p:nvPr>
        </p:nvGraphicFramePr>
        <p:xfrm>
          <a:off x="1" y="3945689"/>
          <a:ext cx="12191999" cy="23077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559092"/>
              </p:ext>
            </p:extLst>
          </p:nvPr>
        </p:nvGraphicFramePr>
        <p:xfrm>
          <a:off x="1" y="-1"/>
          <a:ext cx="12191999" cy="4073238"/>
        </p:xfrm>
        <a:graphic>
          <a:graphicData uri="http://schemas.openxmlformats.org/drawingml/2006/table">
            <a:tbl>
              <a:tblPr/>
              <a:tblGrid>
                <a:gridCol w="3362328">
                  <a:extLst>
                    <a:ext uri="{9D8B030D-6E8A-4147-A177-3AD203B41FA5}">
                      <a16:colId xmlns:a16="http://schemas.microsoft.com/office/drawing/2014/main" val="847321362"/>
                    </a:ext>
                  </a:extLst>
                </a:gridCol>
                <a:gridCol w="1388169">
                  <a:extLst>
                    <a:ext uri="{9D8B030D-6E8A-4147-A177-3AD203B41FA5}">
                      <a16:colId xmlns:a16="http://schemas.microsoft.com/office/drawing/2014/main" val="653858616"/>
                    </a:ext>
                  </a:extLst>
                </a:gridCol>
                <a:gridCol w="1570225">
                  <a:extLst>
                    <a:ext uri="{9D8B030D-6E8A-4147-A177-3AD203B41FA5}">
                      <a16:colId xmlns:a16="http://schemas.microsoft.com/office/drawing/2014/main" val="1978741055"/>
                    </a:ext>
                  </a:extLst>
                </a:gridCol>
                <a:gridCol w="1570225">
                  <a:extLst>
                    <a:ext uri="{9D8B030D-6E8A-4147-A177-3AD203B41FA5}">
                      <a16:colId xmlns:a16="http://schemas.microsoft.com/office/drawing/2014/main" val="2473129625"/>
                    </a:ext>
                  </a:extLst>
                </a:gridCol>
                <a:gridCol w="1553156">
                  <a:extLst>
                    <a:ext uri="{9D8B030D-6E8A-4147-A177-3AD203B41FA5}">
                      <a16:colId xmlns:a16="http://schemas.microsoft.com/office/drawing/2014/main" val="3059670143"/>
                    </a:ext>
                  </a:extLst>
                </a:gridCol>
                <a:gridCol w="1382481">
                  <a:extLst>
                    <a:ext uri="{9D8B030D-6E8A-4147-A177-3AD203B41FA5}">
                      <a16:colId xmlns:a16="http://schemas.microsoft.com/office/drawing/2014/main" val="107302990"/>
                    </a:ext>
                  </a:extLst>
                </a:gridCol>
                <a:gridCol w="1365415">
                  <a:extLst>
                    <a:ext uri="{9D8B030D-6E8A-4147-A177-3AD203B41FA5}">
                      <a16:colId xmlns:a16="http://schemas.microsoft.com/office/drawing/2014/main" val="2209529217"/>
                    </a:ext>
                  </a:extLst>
                </a:gridCol>
              </a:tblGrid>
              <a:tr h="437485">
                <a:tc rowSpan="2">
                  <a:txBody>
                    <a:bodyPr/>
                    <a:lstStyle/>
                    <a:p>
                      <a:pPr algn="l" fontAlgn="t"/>
                      <a:r>
                        <a:rPr lang="pt-BR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Situação da população coberta</a:t>
                      </a:r>
                    </a:p>
                  </a:txBody>
                  <a:tcPr marL="171450" marR="9525" marT="9525" marB="0">
                    <a:lnL>
                      <a:noFill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3B6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pt-BR" sz="18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Quantidade</a:t>
                      </a:r>
                    </a:p>
                  </a:txBody>
                  <a:tcPr marL="342900" marR="9525" marT="9525" marB="0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3B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pt-BR" sz="18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Remuneração média (R$)</a:t>
                      </a:r>
                    </a:p>
                  </a:txBody>
                  <a:tcPr marL="171450" marR="9525" marT="9525" marB="0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3B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pt-BR" sz="18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Idade média</a:t>
                      </a:r>
                    </a:p>
                  </a:txBody>
                  <a:tcPr marL="342900" marR="9525" marT="9525" marB="0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3B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2121988"/>
                  </a:ext>
                </a:extLst>
              </a:tr>
              <a:tr h="7241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Sexo</a:t>
                      </a:r>
                      <a:b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feminino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3B6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Sexo</a:t>
                      </a:r>
                      <a:b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masculino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3B6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Sexo</a:t>
                      </a:r>
                      <a:b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feminino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3B6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Sexo</a:t>
                      </a:r>
                      <a:b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masculino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3B6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Sexo</a:t>
                      </a:r>
                      <a:b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feminino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3B6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Sexo</a:t>
                      </a:r>
                      <a:b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pt-BR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masculino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3B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8554534"/>
                  </a:ext>
                </a:extLst>
              </a:tr>
              <a:tr h="437485">
                <a:tc>
                  <a:txBody>
                    <a:bodyPr/>
                    <a:lstStyle/>
                    <a:p>
                      <a:pPr algn="l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Ativos</a:t>
                      </a:r>
                    </a:p>
                  </a:txBody>
                  <a:tcPr marL="857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R$ 4.174,47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R$ 3.714,60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45,21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5332504"/>
                  </a:ext>
                </a:extLst>
              </a:tr>
              <a:tr h="724164">
                <a:tc>
                  <a:txBody>
                    <a:bodyPr/>
                    <a:lstStyle/>
                    <a:p>
                      <a:pPr algn="l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Aposentados por tempo de</a:t>
                      </a:r>
                      <a:b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contribuição</a:t>
                      </a:r>
                    </a:p>
                  </a:txBody>
                  <a:tcPr marL="857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R$ 5.737,23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R$ 3.464,50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63,47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9925642"/>
                  </a:ext>
                </a:extLst>
              </a:tr>
              <a:tr h="437485">
                <a:tc>
                  <a:txBody>
                    <a:bodyPr/>
                    <a:lstStyle/>
                    <a:p>
                      <a:pPr algn="l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Aposentados por idade</a:t>
                      </a:r>
                    </a:p>
                  </a:txBody>
                  <a:tcPr marL="857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R$ 2.169,70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R$ 2.282,61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68,64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5094296"/>
                  </a:ext>
                </a:extLst>
              </a:tr>
              <a:tr h="437485">
                <a:tc>
                  <a:txBody>
                    <a:bodyPr/>
                    <a:lstStyle/>
                    <a:p>
                      <a:pPr algn="l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Aposentados - compulsória</a:t>
                      </a:r>
                    </a:p>
                  </a:txBody>
                  <a:tcPr marL="857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R$ 1.478,54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R$ 2.803,03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83,50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8562738"/>
                  </a:ext>
                </a:extLst>
              </a:tr>
              <a:tr h="437485">
                <a:tc>
                  <a:txBody>
                    <a:bodyPr/>
                    <a:lstStyle/>
                    <a:p>
                      <a:pPr algn="l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Aposentados por invalidez</a:t>
                      </a:r>
                    </a:p>
                  </a:txBody>
                  <a:tcPr marL="857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R$ 3.257,02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R$ 2.105,88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63,32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5244076"/>
                  </a:ext>
                </a:extLst>
              </a:tr>
              <a:tr h="437485">
                <a:tc>
                  <a:txBody>
                    <a:bodyPr/>
                    <a:lstStyle/>
                    <a:p>
                      <a:pPr algn="l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Pensionistas</a:t>
                      </a:r>
                    </a:p>
                  </a:txBody>
                  <a:tcPr marL="857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R$ 2.979,07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R$ 2.300,54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64,65</a:t>
                      </a:r>
                    </a:p>
                  </a:txBody>
                  <a:tcPr marL="9525" marR="171450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8A8A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9352434"/>
                  </a:ext>
                </a:extLst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160638" y="4210579"/>
            <a:ext cx="11870724" cy="69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97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O </a:t>
            </a:r>
            <a:r>
              <a:rPr lang="pt-BR" sz="1970" b="1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INSTITUTO DE PREVIDÊNCIA DO MUNICÍPIO DE MAFRA (SC) </a:t>
            </a:r>
            <a:r>
              <a:rPr lang="pt-BR" sz="1970" b="1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- IPMM</a:t>
            </a:r>
            <a:r>
              <a:rPr lang="pt-BR" sz="1970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 </a:t>
            </a:r>
            <a:r>
              <a:rPr lang="pt-BR" sz="197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possui um contingente de 1368 segurados e beneficiários, distribuídos entre ativos, </a:t>
            </a:r>
            <a:r>
              <a:rPr lang="pt-BR" sz="1970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aposentados e pensionistas, conforme apresentado na tabela acima.</a:t>
            </a:r>
            <a:endParaRPr lang="pt-BR" sz="1970" dirty="0">
              <a:solidFill>
                <a:schemeClr val="bg2">
                  <a:lumMod val="25000"/>
                </a:schemeClr>
              </a:solidFill>
              <a:latin typeface="Tw Cen MT" panose="020B0602020104020603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" y="6381010"/>
            <a:ext cx="1219199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500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De acordo com o gráfico acima, verifica-se que no presente há 1,87 servidores ativos para cada assistido, considerando os aposentados e os pensionistas</a:t>
            </a:r>
            <a:r>
              <a:rPr lang="pt-BR" sz="1400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.</a:t>
            </a:r>
            <a:endParaRPr lang="pt-BR" sz="1400" dirty="0">
              <a:solidFill>
                <a:schemeClr val="bg2">
                  <a:lumMod val="25000"/>
                </a:schemeClr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22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2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>
                                            <p:graphicEl>
                                              <a:chart seriesIdx="2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3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>
                                            <p:graphicEl>
                                              <a:chart seriesIdx="3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 uiExpand="1">
        <p:bldSub>
          <a:bldChart bld="categoryEl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335088"/>
              </p:ext>
            </p:extLst>
          </p:nvPr>
        </p:nvGraphicFramePr>
        <p:xfrm>
          <a:off x="0" y="0"/>
          <a:ext cx="6040582" cy="48213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60807">
                  <a:extLst>
                    <a:ext uri="{9D8B030D-6E8A-4147-A177-3AD203B41FA5}">
                      <a16:colId xmlns:a16="http://schemas.microsoft.com/office/drawing/2014/main" val="3107477622"/>
                    </a:ext>
                  </a:extLst>
                </a:gridCol>
                <a:gridCol w="1580713">
                  <a:extLst>
                    <a:ext uri="{9D8B030D-6E8A-4147-A177-3AD203B41FA5}">
                      <a16:colId xmlns:a16="http://schemas.microsoft.com/office/drawing/2014/main" val="3219988816"/>
                    </a:ext>
                  </a:extLst>
                </a:gridCol>
                <a:gridCol w="1599531">
                  <a:extLst>
                    <a:ext uri="{9D8B030D-6E8A-4147-A177-3AD203B41FA5}">
                      <a16:colId xmlns:a16="http://schemas.microsoft.com/office/drawing/2014/main" val="2061361295"/>
                    </a:ext>
                  </a:extLst>
                </a:gridCol>
                <a:gridCol w="1599531">
                  <a:extLst>
                    <a:ext uri="{9D8B030D-6E8A-4147-A177-3AD203B41FA5}">
                      <a16:colId xmlns:a16="http://schemas.microsoft.com/office/drawing/2014/main" val="816912310"/>
                    </a:ext>
                  </a:extLst>
                </a:gridCol>
              </a:tblGrid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Ano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Saldo devedor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Juros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Pagamento anual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9789954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2023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R$ 371.727.126,06</a:t>
                      </a:r>
                      <a:endParaRPr lang="pt-B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R$ 17.954.420,19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R$ 11.985.395,67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0680243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2024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R$ 377.696.150,57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R$ 18.242.724,07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R$ 18.644.957,08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146643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2025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R$ 377.293.917,57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R$ 18.223.296,22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R$ 19.021.174,81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9722985"/>
                  </a:ext>
                </a:extLst>
              </a:tr>
              <a:tr h="26522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2026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R$ 376.496.038,98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R$ 18.184.758,68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R$ 19.397.392,54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009399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2027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R$ 375.283.405,12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R$ 18.126.188,47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R$ 19.773.610,27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7277343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2028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R$ 373.635.983,31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R$ 18.046.617,99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R$ 20.149.828,00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634847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2029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R$ 371.532.773,31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R$ 17.945.032,95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R$ 20.526.045,73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6167678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2030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R$ 368.951.760,53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R$ 17.820.370,03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R$ 20.902.263,46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3791652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2031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R$ 365.869.867,10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R$ 17.671.514,58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R$ 21.278.481,19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7724882"/>
                  </a:ext>
                </a:extLst>
              </a:tr>
              <a:tr h="26522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2032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R$ 362.262.900,49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R$ 17.497.298,09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R$ 21.654.698,92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5733961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2033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R$ 358.105.499,67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R$ 17.296.495,63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R$ 22.030.916,65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9677429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2034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R$ 353.371.078,65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R$ 17.067.823,10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R$ 22.407.134,38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8860255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2035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R$ 348.031.767,37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R$ 16.809.934,36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R$ 22.783.352,11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9450196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2036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R$ 342.058.349,63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R$ 16.521.418,29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R$ 23.159.569,84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8094400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2037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R$ 335.420.198,07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R$ 16.200.795,57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R$ 23.535.787,57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4595189"/>
                  </a:ext>
                </a:extLst>
              </a:tr>
              <a:tr h="26522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2038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R$ 328.085.206,07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R$ 15.846.515,45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R$ 23.912.005,30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6528800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2039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R$ 320.019.716,22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R$ 15.456.952,29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R$ 24.288.223,03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8461250"/>
                  </a:ext>
                </a:extLst>
              </a:tr>
            </a:tbl>
          </a:graphicData>
        </a:graphic>
      </p:graphicFrame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78349"/>
              </p:ext>
            </p:extLst>
          </p:nvPr>
        </p:nvGraphicFramePr>
        <p:xfrm>
          <a:off x="6137565" y="1"/>
          <a:ext cx="6054436" cy="48213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63699">
                  <a:extLst>
                    <a:ext uri="{9D8B030D-6E8A-4147-A177-3AD203B41FA5}">
                      <a16:colId xmlns:a16="http://schemas.microsoft.com/office/drawing/2014/main" val="1850586749"/>
                    </a:ext>
                  </a:extLst>
                </a:gridCol>
                <a:gridCol w="1584339">
                  <a:extLst>
                    <a:ext uri="{9D8B030D-6E8A-4147-A177-3AD203B41FA5}">
                      <a16:colId xmlns:a16="http://schemas.microsoft.com/office/drawing/2014/main" val="2403431332"/>
                    </a:ext>
                  </a:extLst>
                </a:gridCol>
                <a:gridCol w="1603199">
                  <a:extLst>
                    <a:ext uri="{9D8B030D-6E8A-4147-A177-3AD203B41FA5}">
                      <a16:colId xmlns:a16="http://schemas.microsoft.com/office/drawing/2014/main" val="1883874326"/>
                    </a:ext>
                  </a:extLst>
                </a:gridCol>
                <a:gridCol w="1603199">
                  <a:extLst>
                    <a:ext uri="{9D8B030D-6E8A-4147-A177-3AD203B41FA5}">
                      <a16:colId xmlns:a16="http://schemas.microsoft.com/office/drawing/2014/main" val="3014777147"/>
                    </a:ext>
                  </a:extLst>
                </a:gridCol>
              </a:tblGrid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2040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R$ 311.188.445,49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R$ 15.030.401,92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R$ 24.664.440,76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8966965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2041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R$ 301.554.406,64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R$ 14.565.077,84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R$ 25.040.658,49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7562782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2042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R$ 291.078.825,99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R$ 14.059.107,30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R$ 25.416.876,22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4285173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2043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R$ 279.721.057,07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R$ 13.510.527,06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R$ 25.793.093,95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7199038"/>
                  </a:ext>
                </a:extLst>
              </a:tr>
              <a:tr h="280663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2044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R$ 267.438.490,18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R$ 12.917.279,08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R$ 26.169.311,68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6317806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2045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R$ 254.186.457,57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R$ 12.277.205,90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R$ 26.545.529,41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8901917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2046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R$ 239.918.134,06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R$ 11.588.045,88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R$ 26.921.747,14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2908224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2047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R$ 224.584.432,80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R$ 10.847.428,10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R$ 27.297.964,87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952952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2048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R$ 208.133.896,03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R$ 10.052.867,18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R$ 27.674.182,60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9820392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2049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R$ 190.512.580,61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R$ 9.201.757,64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R$ 28.050.400,33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0514098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2050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R$ 171.663.937,92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R$ 8.291.368,20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R$ 28.426.618,06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2115640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2051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R$ 151.528.688,06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R$ 7.318.835,63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R$ 28.802.835,79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289374"/>
                  </a:ext>
                </a:extLst>
              </a:tr>
              <a:tr h="280663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2052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R$ 130.044.687,91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R$ 6.281.158,43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R$ 29.179.053,52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6956727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2053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R$ 107.146.792,81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R$ 5.175.190,09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R$ 29.555.271,26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023478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2054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R$ 82.766.711,65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R$ 3.997.632,17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R$ 29.931.488,99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4389299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2055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R$ 56.832.854,83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R$ 2.745.026,89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R$ 30.307.706,72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3008665"/>
                  </a:ext>
                </a:extLst>
              </a:tr>
              <a:tr h="284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2056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R$ 29.270.175,00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>
                          <a:effectLst/>
                        </a:rPr>
                        <a:t>R$ 1.413.749,45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u="none" strike="noStrike" dirty="0">
                          <a:effectLst/>
                        </a:rPr>
                        <a:t>R$ 30.683.924,45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7357897"/>
                  </a:ext>
                </a:extLst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990601" y="4959779"/>
            <a:ext cx="10293927" cy="140961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pt-BR" sz="2000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  <a:ea typeface="Calibri" panose="020F0502020204030204" pitchFamily="34" charset="0"/>
                <a:cs typeface="CIDFont+F1"/>
              </a:rPr>
              <a:t>Com </a:t>
            </a:r>
            <a:r>
              <a:rPr lang="pt-BR" sz="200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  <a:ea typeface="Calibri" panose="020F0502020204030204" pitchFamily="34" charset="0"/>
                <a:cs typeface="CIDFont+F1"/>
              </a:rPr>
              <a:t>base nos benefícios cobertos pelo </a:t>
            </a:r>
            <a:r>
              <a:rPr lang="pt-BR" sz="200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  <a:ea typeface="Calibri" panose="020F0502020204030204" pitchFamily="34" charset="0"/>
                <a:cs typeface="CIDFont+F2"/>
              </a:rPr>
              <a:t>IPMM</a:t>
            </a:r>
            <a:r>
              <a:rPr lang="pt-BR" sz="200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  <a:ea typeface="Calibri" panose="020F0502020204030204" pitchFamily="34" charset="0"/>
                <a:cs typeface="CIDFont+F1"/>
              </a:rPr>
              <a:t>, bem como nos regimes financeiros e métodos de financiamento, hipóteses atuariais adotadas e, ainda, nas informações cadastrais e financeiras, apurou-se um </a:t>
            </a:r>
            <a:r>
              <a:rPr lang="pt-BR" sz="200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  <a:ea typeface="Calibri" panose="020F0502020204030204" pitchFamily="34" charset="0"/>
                <a:cs typeface="CIDFont+F2"/>
              </a:rPr>
              <a:t>déficit atuarial no valor de R$ 37.963.767,77</a:t>
            </a:r>
            <a:r>
              <a:rPr lang="pt-BR" sz="200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  <a:ea typeface="Calibri" panose="020F0502020204030204" pitchFamily="34" charset="0"/>
                <a:cs typeface="CIDFont+F1"/>
              </a:rPr>
              <a:t>, posicionado na data focal da avaliação atuarial, qual seja em 31/12/2022, resultante dos valores a seguir apresentados.</a:t>
            </a:r>
            <a:endParaRPr lang="pt-BR" dirty="0">
              <a:solidFill>
                <a:schemeClr val="bg2">
                  <a:lumMod val="25000"/>
                </a:schemeClr>
              </a:solidFill>
              <a:effectLst/>
              <a:latin typeface="Tw Cen MT" panose="020B06020201040206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8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466109" y="0"/>
            <a:ext cx="72597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w Cen MT" panose="020B0602020104020603" pitchFamily="34" charset="0"/>
              </a:rPr>
              <a:t>IMÓVEIS PATRIMONIADOS</a:t>
            </a:r>
            <a:endParaRPr lang="pt-BR" sz="4800" dirty="0">
              <a:solidFill>
                <a:schemeClr val="tx1">
                  <a:lumMod val="65000"/>
                  <a:lumOff val="35000"/>
                </a:schemeClr>
              </a:solidFill>
              <a:latin typeface="Tw Cen MT" panose="020B0602020104020603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61999" y="1951672"/>
            <a:ext cx="457200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IMÓVEL 1 Ginásio de esportes Werner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Weinschutz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- “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tutão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” – atualmente desmembrado em matrículas e avaliado em R$ 3.392.673,86 (três milhões e trezentos e noventa e dois mil e seiscentos e setenta e três reais e oitenta e seis centavos).</a:t>
            </a:r>
          </a:p>
        </p:txBody>
      </p:sp>
      <p:sp>
        <p:nvSpPr>
          <p:cNvPr id="4" name="Retângulo 3"/>
          <p:cNvSpPr/>
          <p:nvPr/>
        </p:nvSpPr>
        <p:spPr>
          <a:xfrm>
            <a:off x="6857999" y="1951672"/>
            <a:ext cx="457200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IMÓVEL 2 Centro de serviço – atualmente desmembrado em matrículas e avaliado em R$ 872.402,32 (oitocentos e setenta e dois mil, quatrocentos e dois reais e trinta e dois centavos).</a:t>
            </a:r>
          </a:p>
        </p:txBody>
      </p:sp>
      <p:sp>
        <p:nvSpPr>
          <p:cNvPr id="5" name="Retângulo 4"/>
          <p:cNvSpPr/>
          <p:nvPr/>
        </p:nvSpPr>
        <p:spPr>
          <a:xfrm>
            <a:off x="3047999" y="4583161"/>
            <a:ext cx="67926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TOTAL PATRIMONIO IMOBILIÁRIO R$ 4.265.076,18 (quatro milhões, duzentos e sessenta e cinco mil, setenta e seis reais e dezoito </a:t>
            </a:r>
            <a:r>
              <a:rPr lang="pt-BR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centavos.</a:t>
            </a:r>
            <a:endParaRPr lang="pt-BR" sz="2400" dirty="0">
              <a:solidFill>
                <a:schemeClr val="tx1">
                  <a:lumMod val="75000"/>
                  <a:lumOff val="25000"/>
                </a:schemeClr>
              </a:solidFill>
              <a:latin typeface="Tw Cen MT" panose="020B0602020104020603" pitchFamily="34" charset="0"/>
            </a:endParaRPr>
          </a:p>
        </p:txBody>
      </p:sp>
      <p:cxnSp>
        <p:nvCxnSpPr>
          <p:cNvPr id="21" name="Conector reto 20"/>
          <p:cNvCxnSpPr/>
          <p:nvPr/>
        </p:nvCxnSpPr>
        <p:spPr>
          <a:xfrm>
            <a:off x="761999" y="3705998"/>
            <a:ext cx="10863944" cy="0"/>
          </a:xfrm>
          <a:prstGeom prst="line">
            <a:avLst/>
          </a:prstGeom>
          <a:ln w="38100">
            <a:solidFill>
              <a:srgbClr val="DB034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903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419597" y="0"/>
            <a:ext cx="7548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w Cen MT" panose="020B0602020104020603" pitchFamily="34" charset="0"/>
              </a:rPr>
              <a:t>PATRIMÔNIO INSTITUCIONAL</a:t>
            </a:r>
            <a:endParaRPr lang="pt-BR" sz="4800" dirty="0">
              <a:solidFill>
                <a:schemeClr val="tx1">
                  <a:lumMod val="65000"/>
                  <a:lumOff val="35000"/>
                </a:schemeClr>
              </a:solidFill>
              <a:latin typeface="Tw Cen MT" panose="020B0602020104020603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61999" y="1951672"/>
            <a:ext cx="45720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PATRIMÔNIO FINANCEIRO R$ </a:t>
            </a:r>
            <a:r>
              <a:rPr lang="pt-BR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50.959.295,58 </a:t>
            </a:r>
            <a:r>
              <a:rPr lang="pt-BR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(quarenta e nove milhões e novecentos e trinta e sete mil e novecentos e oitenta e nove reais e noventa centavos</a:t>
            </a:r>
            <a:r>
              <a:rPr lang="pt-BR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).</a:t>
            </a:r>
            <a:endParaRPr lang="pt-BR" dirty="0">
              <a:solidFill>
                <a:schemeClr val="bg2">
                  <a:lumMod val="25000"/>
                </a:schemeClr>
              </a:solidFill>
              <a:latin typeface="Tw Cen MT" panose="020B0602020104020603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857999" y="1951672"/>
            <a:ext cx="45720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PATRIMÔNIO IMOBILIÁRIO R$ 4.265.076,18 (quatro milhões, duzentos e sessenta e cinco mil, setenta e seis reais e dezoito centavos)</a:t>
            </a:r>
          </a:p>
        </p:txBody>
      </p:sp>
      <p:sp>
        <p:nvSpPr>
          <p:cNvPr id="5" name="Retângulo 4"/>
          <p:cNvSpPr/>
          <p:nvPr/>
        </p:nvSpPr>
        <p:spPr>
          <a:xfrm>
            <a:off x="2786743" y="4259996"/>
            <a:ext cx="70539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TOTAL PATRIMÔNIO INSTITUCIONAL </a:t>
            </a:r>
            <a:r>
              <a:rPr lang="pt-BR" sz="2400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CONSOLIDADO</a:t>
            </a:r>
          </a:p>
          <a:p>
            <a:pPr algn="ctr"/>
            <a:r>
              <a:rPr lang="pt-BR" sz="240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(</a:t>
            </a:r>
            <a:r>
              <a:rPr lang="pt-BR" sz="2400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estimativo)</a:t>
            </a:r>
          </a:p>
          <a:p>
            <a:pPr algn="just"/>
            <a:r>
              <a:rPr lang="pt-BR" sz="240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 </a:t>
            </a:r>
            <a:r>
              <a:rPr lang="pt-BR" sz="2400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 R</a:t>
            </a:r>
            <a:r>
              <a:rPr lang="pt-BR" sz="240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$ </a:t>
            </a:r>
            <a:r>
              <a:rPr lang="pt-BR" sz="2400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55.162.361,66 </a:t>
            </a:r>
            <a:r>
              <a:rPr lang="pt-BR" sz="240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(cinquenta e quatro milhões, duzentos e três mil e sessenta e seis reais e oito centavos</a:t>
            </a:r>
          </a:p>
        </p:txBody>
      </p:sp>
      <p:cxnSp>
        <p:nvCxnSpPr>
          <p:cNvPr id="21" name="Conector reto 20"/>
          <p:cNvCxnSpPr/>
          <p:nvPr/>
        </p:nvCxnSpPr>
        <p:spPr>
          <a:xfrm>
            <a:off x="761999" y="3705998"/>
            <a:ext cx="10863944" cy="0"/>
          </a:xfrm>
          <a:prstGeom prst="line">
            <a:avLst/>
          </a:prstGeom>
          <a:ln w="38100">
            <a:solidFill>
              <a:srgbClr val="D3D806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503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901366"/>
              </p:ext>
            </p:extLst>
          </p:nvPr>
        </p:nvGraphicFramePr>
        <p:xfrm>
          <a:off x="-2" y="617532"/>
          <a:ext cx="12192002" cy="63028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62076">
                  <a:extLst>
                    <a:ext uri="{9D8B030D-6E8A-4147-A177-3AD203B41FA5}">
                      <a16:colId xmlns:a16="http://schemas.microsoft.com/office/drawing/2014/main" val="1772958562"/>
                    </a:ext>
                  </a:extLst>
                </a:gridCol>
                <a:gridCol w="1274193">
                  <a:extLst>
                    <a:ext uri="{9D8B030D-6E8A-4147-A177-3AD203B41FA5}">
                      <a16:colId xmlns:a16="http://schemas.microsoft.com/office/drawing/2014/main" val="1825575362"/>
                    </a:ext>
                  </a:extLst>
                </a:gridCol>
                <a:gridCol w="1287605">
                  <a:extLst>
                    <a:ext uri="{9D8B030D-6E8A-4147-A177-3AD203B41FA5}">
                      <a16:colId xmlns:a16="http://schemas.microsoft.com/office/drawing/2014/main" val="342674431"/>
                    </a:ext>
                  </a:extLst>
                </a:gridCol>
                <a:gridCol w="1341255">
                  <a:extLst>
                    <a:ext uri="{9D8B030D-6E8A-4147-A177-3AD203B41FA5}">
                      <a16:colId xmlns:a16="http://schemas.microsoft.com/office/drawing/2014/main" val="800554451"/>
                    </a:ext>
                  </a:extLst>
                </a:gridCol>
                <a:gridCol w="876286">
                  <a:extLst>
                    <a:ext uri="{9D8B030D-6E8A-4147-A177-3AD203B41FA5}">
                      <a16:colId xmlns:a16="http://schemas.microsoft.com/office/drawing/2014/main" val="2894836575"/>
                    </a:ext>
                  </a:extLst>
                </a:gridCol>
                <a:gridCol w="952291">
                  <a:extLst>
                    <a:ext uri="{9D8B030D-6E8A-4147-A177-3AD203B41FA5}">
                      <a16:colId xmlns:a16="http://schemas.microsoft.com/office/drawing/2014/main" val="1073855233"/>
                    </a:ext>
                  </a:extLst>
                </a:gridCol>
                <a:gridCol w="929935">
                  <a:extLst>
                    <a:ext uri="{9D8B030D-6E8A-4147-A177-3AD203B41FA5}">
                      <a16:colId xmlns:a16="http://schemas.microsoft.com/office/drawing/2014/main" val="720378966"/>
                    </a:ext>
                  </a:extLst>
                </a:gridCol>
                <a:gridCol w="1055121">
                  <a:extLst>
                    <a:ext uri="{9D8B030D-6E8A-4147-A177-3AD203B41FA5}">
                      <a16:colId xmlns:a16="http://schemas.microsoft.com/office/drawing/2014/main" val="2839784104"/>
                    </a:ext>
                  </a:extLst>
                </a:gridCol>
                <a:gridCol w="1113240">
                  <a:extLst>
                    <a:ext uri="{9D8B030D-6E8A-4147-A177-3AD203B41FA5}">
                      <a16:colId xmlns:a16="http://schemas.microsoft.com/office/drawing/2014/main" val="2055959958"/>
                    </a:ext>
                  </a:extLst>
                </a:gridCol>
              </a:tblGrid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FUNDOS DE RENDA FIXA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 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8443444"/>
                  </a:ext>
                </a:extLst>
              </a:tr>
              <a:tr h="20968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Ativo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Qtd. Cotas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Cota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Saldo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% Dia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% Mês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% Ano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% 12M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% PL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3610719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BB FIC Prev. </a:t>
                      </a:r>
                      <a:r>
                        <a:rPr lang="pt-BR" sz="1200" u="none" strike="noStrike" dirty="0" smtClean="0">
                          <a:effectLst/>
                        </a:rPr>
                        <a:t>Perfil </a:t>
                      </a:r>
                      <a:r>
                        <a:rPr lang="pt-BR" sz="1200" u="none" strike="noStrike" dirty="0">
                          <a:effectLst/>
                        </a:rPr>
                        <a:t>Renda Fixa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2.078.499,92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2,8636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5.951.913,00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0,053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0,312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5,615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13,494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11,68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2856086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BB FIC Previdenciário Fluxo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1.315.481,81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2,5563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3.362.706,95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0,048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0,285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5,232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12,391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6,60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5170564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BB Institucional Renda Fixa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95.418,67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11,3431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1.082.343,73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0,056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0,322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5,111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13,061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2,12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4056290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BB Previdenciário Títulos Públicos 2030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2.994.914,62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1,1061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3.312.573,08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0,160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0,690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10,137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-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6,50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7896478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BB Previdenciário Títulos Públicos IRF-M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5.506,98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7,0540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38.846,14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0,264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0,874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8,137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15,642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0,08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9809559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Bradesco Premium Referenciado Renda Fixa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80.277,06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15,3970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1.236.028,72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0,057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0,331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5,689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13,846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2,43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989783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Caixa Brasil Matriz Renda Fixa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2.406.438,38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1,8086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4.352.375,89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0,059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0,343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5,646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13,558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8,54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5162438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Caixa Brasil Referenciado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935.731,90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4,6532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4.354.101,84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0,052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0,324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5,590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13,539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8,54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1863924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Caixa Brasil Títulos Públicos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1.215.231,20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5,0219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6.102.784,15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0,059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0,331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5,707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13,459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11,98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7522450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Caixa Brasil Títulos Públicos 2024 IV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628.184,90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1,6335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1.026.155,51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0,153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0,277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1,837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1,554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2,01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3317162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Caixa Brasil Títulos Públicos 2030 II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1.962.820,51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1,9008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3.730.979,97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0,160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0,690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6,766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3,096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7,32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5710633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Caixa Brasil Títulos Públicos IMA Geral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205.572,40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3,5184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723.290,88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0,161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0,613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7,539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13,345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1,42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320287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Caixa Brasil Títulos Públicos IMA-B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1.224.063,14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4,2335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5.182.110,49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0,233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0,837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9,596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11,295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10,17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4933332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Caixa Brasil Títulos Públicos IRF-M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13.162,14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2,7112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35.684,80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0,264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0,878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8,245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15,866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0,07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6463738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Caixa FIC Brasil Disponibilidades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450,52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2,2543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1.015,60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0,047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0,281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4,898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11,599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8951549"/>
                  </a:ext>
                </a:extLst>
              </a:tr>
              <a:tr h="22728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Total do Grupo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 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 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40.492.910,77</a:t>
                      </a:r>
                      <a:endParaRPr lang="pt-BR" sz="1200" b="1" i="0" u="none" strike="noStrike">
                        <a:solidFill>
                          <a:srgbClr val="00777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 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79,46</a:t>
                      </a:r>
                      <a:endParaRPr lang="pt-BR" sz="1200" b="1" i="0" u="none" strike="noStrike" dirty="0">
                        <a:solidFill>
                          <a:srgbClr val="00777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8786022"/>
                  </a:ext>
                </a:extLst>
              </a:tr>
              <a:tr h="218103">
                <a:tc gridSpan="9"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ATIVOS DE RENDA FIXA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4665520"/>
                  </a:ext>
                </a:extLst>
              </a:tr>
              <a:tr h="20968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Ativo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Qtd. Cotas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Cota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Saldo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% Dia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% Mês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% Ano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% 12M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% PL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6428257"/>
                  </a:ext>
                </a:extLst>
              </a:tr>
              <a:tr h="34207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Letra Financeira Itaú 02/02/2033 - IPCA + 6,79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*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*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1.625.404,50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*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*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*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*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3,19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5062160"/>
                  </a:ext>
                </a:extLst>
              </a:tr>
              <a:tr h="34207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Letra Financeira Itaú 03/03/2033 - IPCA + 7,14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*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*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809.958,48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*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*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*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*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1,59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1469780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Total do Grupo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2.435.362,98</a:t>
                      </a:r>
                      <a:endParaRPr lang="pt-BR" sz="1200" b="1" i="0" u="none" strike="noStrike">
                        <a:solidFill>
                          <a:srgbClr val="00777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 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 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4,78</a:t>
                      </a:r>
                      <a:endParaRPr lang="pt-BR" sz="1200" b="1" i="0" u="none" strike="noStrike" dirty="0">
                        <a:solidFill>
                          <a:srgbClr val="00777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2913557"/>
                  </a:ext>
                </a:extLst>
              </a:tr>
              <a:tr h="218103">
                <a:tc gridSpan="9"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TÍTULOS PÚBLICOS NA CURVA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462101"/>
                  </a:ext>
                </a:extLst>
              </a:tr>
              <a:tr h="19788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Ativo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Qtd. Cotas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Cota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Saldo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% Dia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% Mês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% Ano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% 12M</a:t>
                      </a:r>
                      <a:endParaRPr lang="pt-B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% PL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776958"/>
                  </a:ext>
                </a:extLst>
              </a:tr>
              <a:tr h="34207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NTN-B 15/05/2035 (Compra em 19/05/2023 </a:t>
                      </a:r>
                      <a:r>
                        <a:rPr lang="pt-BR" sz="1200" u="none" strike="noStrike" dirty="0" err="1">
                          <a:effectLst/>
                        </a:rPr>
                        <a:t>Tx</a:t>
                      </a:r>
                      <a:r>
                        <a:rPr lang="pt-BR" sz="1200" u="none" strike="noStrike" dirty="0">
                          <a:effectLst/>
                        </a:rPr>
                        <a:t> 5.6660)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1182,00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4,247,8073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5,020,908,26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0,032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0,123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-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-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9,85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3815776"/>
                  </a:ext>
                </a:extLst>
              </a:tr>
              <a:tr h="34207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NTN-B 15/05/2035 (Compra em 19/05/2023 Tx 5.6506)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705,00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4.269,6646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3.010.113,57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0,032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0,123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-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-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5,91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015084"/>
                  </a:ext>
                </a:extLst>
              </a:tr>
              <a:tr h="22728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Total do Grupo</a:t>
                      </a:r>
                      <a:endParaRPr lang="pt-B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8.031.021,83</a:t>
                      </a:r>
                      <a:endParaRPr lang="pt-BR" sz="1200" b="1" i="0" u="none" strike="noStrike">
                        <a:solidFill>
                          <a:srgbClr val="00777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 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 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15,76</a:t>
                      </a:r>
                      <a:endParaRPr lang="pt-BR" sz="1200" b="1" i="0" u="none" strike="noStrike" dirty="0">
                        <a:solidFill>
                          <a:srgbClr val="00777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514" marR="7514" marT="75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2396764"/>
                  </a:ext>
                </a:extLst>
              </a:tr>
            </a:tbl>
          </a:graphicData>
        </a:graphic>
      </p:graphicFrame>
      <p:sp>
        <p:nvSpPr>
          <p:cNvPr id="10" name="Retângulo 9"/>
          <p:cNvSpPr/>
          <p:nvPr/>
        </p:nvSpPr>
        <p:spPr>
          <a:xfrm>
            <a:off x="3062837" y="155867"/>
            <a:ext cx="86809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APURAÇÃO DO RESULTADO FINANCEIRO (R$)    </a:t>
            </a:r>
            <a:r>
              <a:rPr lang="pt-BR" sz="24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                09.06.2023</a:t>
            </a:r>
            <a:r>
              <a:rPr lang="pt-BR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endParaRPr lang="pt-BR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11" name="Group 2"/>
          <p:cNvGrpSpPr/>
          <p:nvPr/>
        </p:nvGrpSpPr>
        <p:grpSpPr>
          <a:xfrm>
            <a:off x="655072" y="133917"/>
            <a:ext cx="1955570" cy="459064"/>
            <a:chOff x="0" y="0"/>
            <a:chExt cx="1285240" cy="301707"/>
          </a:xfrm>
        </p:grpSpPr>
        <p:sp>
          <p:nvSpPr>
            <p:cNvPr id="12" name="Shape 3"/>
            <p:cNvSpPr/>
            <p:nvPr/>
          </p:nvSpPr>
          <p:spPr>
            <a:xfrm>
              <a:off x="550372" y="31454"/>
              <a:ext cx="50165" cy="269875"/>
            </a:xfrm>
            <a:custGeom>
              <a:avLst/>
              <a:gdLst/>
              <a:ahLst/>
              <a:cxnLst/>
              <a:rect l="0" t="0" r="0" b="0"/>
              <a:pathLst>
                <a:path w="50165" h="269875">
                  <a:moveTo>
                    <a:pt x="49872" y="0"/>
                  </a:moveTo>
                  <a:lnTo>
                    <a:pt x="12152" y="39254"/>
                  </a:lnTo>
                  <a:lnTo>
                    <a:pt x="63" y="84604"/>
                  </a:lnTo>
                  <a:lnTo>
                    <a:pt x="0" y="269828"/>
                  </a:lnTo>
                  <a:lnTo>
                    <a:pt x="19874" y="260947"/>
                  </a:lnTo>
                  <a:lnTo>
                    <a:pt x="35675" y="246618"/>
                  </a:lnTo>
                  <a:lnTo>
                    <a:pt x="46107" y="227458"/>
                  </a:lnTo>
                  <a:lnTo>
                    <a:pt x="49872" y="204082"/>
                  </a:lnTo>
                  <a:lnTo>
                    <a:pt x="49872" y="0"/>
                  </a:lnTo>
                  <a:close/>
                </a:path>
              </a:pathLst>
            </a:custGeom>
            <a:solidFill>
              <a:srgbClr val="427573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Shape 4"/>
            <p:cNvSpPr/>
            <p:nvPr/>
          </p:nvSpPr>
          <p:spPr>
            <a:xfrm>
              <a:off x="612805" y="0"/>
              <a:ext cx="91440" cy="128270"/>
            </a:xfrm>
            <a:custGeom>
              <a:avLst/>
              <a:gdLst/>
              <a:ahLst/>
              <a:cxnLst/>
              <a:rect l="0" t="0" r="0" b="0"/>
              <a:pathLst>
                <a:path w="91440" h="128270">
                  <a:moveTo>
                    <a:pt x="91224" y="0"/>
                  </a:moveTo>
                  <a:lnTo>
                    <a:pt x="90652" y="139"/>
                  </a:lnTo>
                  <a:lnTo>
                    <a:pt x="90855" y="25"/>
                  </a:lnTo>
                  <a:lnTo>
                    <a:pt x="67040" y="3770"/>
                  </a:lnTo>
                  <a:lnTo>
                    <a:pt x="43903" y="9391"/>
                  </a:lnTo>
                  <a:lnTo>
                    <a:pt x="21529" y="16812"/>
                  </a:lnTo>
                  <a:lnTo>
                    <a:pt x="0" y="25958"/>
                  </a:lnTo>
                  <a:lnTo>
                    <a:pt x="0" y="127694"/>
                  </a:lnTo>
                  <a:lnTo>
                    <a:pt x="16209" y="91081"/>
                  </a:lnTo>
                  <a:lnTo>
                    <a:pt x="37091" y="57318"/>
                  </a:lnTo>
                  <a:lnTo>
                    <a:pt x="62234" y="26819"/>
                  </a:lnTo>
                  <a:lnTo>
                    <a:pt x="91224" y="0"/>
                  </a:lnTo>
                  <a:close/>
                </a:path>
              </a:pathLst>
            </a:custGeom>
            <a:solidFill>
              <a:srgbClr val="E8AF5F"/>
            </a:solidFill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Shape 5"/>
            <p:cNvSpPr/>
            <p:nvPr/>
          </p:nvSpPr>
          <p:spPr>
            <a:xfrm>
              <a:off x="0" y="30562"/>
              <a:ext cx="1285240" cy="271145"/>
            </a:xfrm>
            <a:custGeom>
              <a:avLst/>
              <a:gdLst/>
              <a:ahLst/>
              <a:cxnLst/>
              <a:rect l="0" t="0" r="0" b="0"/>
              <a:pathLst>
                <a:path w="1285240" h="271145">
                  <a:moveTo>
                    <a:pt x="213626" y="189496"/>
                  </a:moveTo>
                  <a:lnTo>
                    <a:pt x="205028" y="151968"/>
                  </a:lnTo>
                  <a:lnTo>
                    <a:pt x="149212" y="114998"/>
                  </a:lnTo>
                  <a:lnTo>
                    <a:pt x="110629" y="108077"/>
                  </a:lnTo>
                  <a:lnTo>
                    <a:pt x="88798" y="104635"/>
                  </a:lnTo>
                  <a:lnTo>
                    <a:pt x="70650" y="98983"/>
                  </a:lnTo>
                  <a:lnTo>
                    <a:pt x="58254" y="89839"/>
                  </a:lnTo>
                  <a:lnTo>
                    <a:pt x="53670" y="75946"/>
                  </a:lnTo>
                  <a:lnTo>
                    <a:pt x="56908" y="62623"/>
                  </a:lnTo>
                  <a:lnTo>
                    <a:pt x="66725" y="51841"/>
                  </a:lnTo>
                  <a:lnTo>
                    <a:pt x="83248" y="44615"/>
                  </a:lnTo>
                  <a:lnTo>
                    <a:pt x="106603" y="41973"/>
                  </a:lnTo>
                  <a:lnTo>
                    <a:pt x="115608" y="42583"/>
                  </a:lnTo>
                  <a:lnTo>
                    <a:pt x="124561" y="44107"/>
                  </a:lnTo>
                  <a:lnTo>
                    <a:pt x="132638" y="46088"/>
                  </a:lnTo>
                  <a:lnTo>
                    <a:pt x="138950" y="48044"/>
                  </a:lnTo>
                  <a:lnTo>
                    <a:pt x="149402" y="51701"/>
                  </a:lnTo>
                  <a:lnTo>
                    <a:pt x="152831" y="52044"/>
                  </a:lnTo>
                  <a:lnTo>
                    <a:pt x="159448" y="53009"/>
                  </a:lnTo>
                  <a:lnTo>
                    <a:pt x="175844" y="52920"/>
                  </a:lnTo>
                  <a:lnTo>
                    <a:pt x="189217" y="49466"/>
                  </a:lnTo>
                  <a:lnTo>
                    <a:pt x="198221" y="45389"/>
                  </a:lnTo>
                  <a:lnTo>
                    <a:pt x="201523" y="43421"/>
                  </a:lnTo>
                  <a:lnTo>
                    <a:pt x="200240" y="41973"/>
                  </a:lnTo>
                  <a:lnTo>
                    <a:pt x="182981" y="22479"/>
                  </a:lnTo>
                  <a:lnTo>
                    <a:pt x="159550" y="9131"/>
                  </a:lnTo>
                  <a:lnTo>
                    <a:pt x="133019" y="2070"/>
                  </a:lnTo>
                  <a:lnTo>
                    <a:pt x="105168" y="0"/>
                  </a:lnTo>
                  <a:lnTo>
                    <a:pt x="69837" y="4406"/>
                  </a:lnTo>
                  <a:lnTo>
                    <a:pt x="38036" y="17678"/>
                  </a:lnTo>
                  <a:lnTo>
                    <a:pt x="15087" y="40728"/>
                  </a:lnTo>
                  <a:lnTo>
                    <a:pt x="6248" y="74485"/>
                  </a:lnTo>
                  <a:lnTo>
                    <a:pt x="14592" y="109893"/>
                  </a:lnTo>
                  <a:lnTo>
                    <a:pt x="36855" y="132346"/>
                  </a:lnTo>
                  <a:lnTo>
                    <a:pt x="68910" y="145224"/>
                  </a:lnTo>
                  <a:lnTo>
                    <a:pt x="130175" y="155905"/>
                  </a:lnTo>
                  <a:lnTo>
                    <a:pt x="148920" y="163017"/>
                  </a:lnTo>
                  <a:lnTo>
                    <a:pt x="161290" y="173951"/>
                  </a:lnTo>
                  <a:lnTo>
                    <a:pt x="165760" y="189496"/>
                  </a:lnTo>
                  <a:lnTo>
                    <a:pt x="160832" y="207200"/>
                  </a:lnTo>
                  <a:lnTo>
                    <a:pt x="147739" y="219075"/>
                  </a:lnTo>
                  <a:lnTo>
                    <a:pt x="128943" y="225742"/>
                  </a:lnTo>
                  <a:lnTo>
                    <a:pt x="106984" y="227838"/>
                  </a:lnTo>
                  <a:lnTo>
                    <a:pt x="97015" y="227431"/>
                  </a:lnTo>
                  <a:lnTo>
                    <a:pt x="87350" y="226199"/>
                  </a:lnTo>
                  <a:lnTo>
                    <a:pt x="78092" y="224078"/>
                  </a:lnTo>
                  <a:lnTo>
                    <a:pt x="69342" y="221068"/>
                  </a:lnTo>
                  <a:lnTo>
                    <a:pt x="58254" y="215950"/>
                  </a:lnTo>
                  <a:lnTo>
                    <a:pt x="52082" y="213563"/>
                  </a:lnTo>
                  <a:lnTo>
                    <a:pt x="45643" y="211797"/>
                  </a:lnTo>
                  <a:lnTo>
                    <a:pt x="38963" y="210705"/>
                  </a:lnTo>
                  <a:lnTo>
                    <a:pt x="32054" y="210324"/>
                  </a:lnTo>
                  <a:lnTo>
                    <a:pt x="23444" y="210908"/>
                  </a:lnTo>
                  <a:lnTo>
                    <a:pt x="15176" y="212598"/>
                  </a:lnTo>
                  <a:lnTo>
                    <a:pt x="7353" y="215303"/>
                  </a:lnTo>
                  <a:lnTo>
                    <a:pt x="0" y="218960"/>
                  </a:lnTo>
                  <a:lnTo>
                    <a:pt x="889" y="220586"/>
                  </a:lnTo>
                  <a:lnTo>
                    <a:pt x="1181" y="221119"/>
                  </a:lnTo>
                  <a:lnTo>
                    <a:pt x="6362" y="229489"/>
                  </a:lnTo>
                  <a:lnTo>
                    <a:pt x="12001" y="236689"/>
                  </a:lnTo>
                  <a:lnTo>
                    <a:pt x="32753" y="254025"/>
                  </a:lnTo>
                  <a:lnTo>
                    <a:pt x="35090" y="255460"/>
                  </a:lnTo>
                  <a:lnTo>
                    <a:pt x="37477" y="256755"/>
                  </a:lnTo>
                  <a:lnTo>
                    <a:pt x="40157" y="258089"/>
                  </a:lnTo>
                  <a:lnTo>
                    <a:pt x="40347" y="258203"/>
                  </a:lnTo>
                  <a:lnTo>
                    <a:pt x="40563" y="258292"/>
                  </a:lnTo>
                  <a:lnTo>
                    <a:pt x="42392" y="259194"/>
                  </a:lnTo>
                  <a:lnTo>
                    <a:pt x="44259" y="260045"/>
                  </a:lnTo>
                  <a:lnTo>
                    <a:pt x="90563" y="270560"/>
                  </a:lnTo>
                  <a:lnTo>
                    <a:pt x="96215" y="270764"/>
                  </a:lnTo>
                  <a:lnTo>
                    <a:pt x="99529" y="270865"/>
                  </a:lnTo>
                  <a:lnTo>
                    <a:pt x="102857" y="270929"/>
                  </a:lnTo>
                  <a:lnTo>
                    <a:pt x="106286" y="270916"/>
                  </a:lnTo>
                  <a:lnTo>
                    <a:pt x="107784" y="270738"/>
                  </a:lnTo>
                  <a:lnTo>
                    <a:pt x="147078" y="266065"/>
                  </a:lnTo>
                  <a:lnTo>
                    <a:pt x="181305" y="251434"/>
                  </a:lnTo>
                  <a:lnTo>
                    <a:pt x="203339" y="227838"/>
                  </a:lnTo>
                  <a:lnTo>
                    <a:pt x="204863" y="226199"/>
                  </a:lnTo>
                  <a:lnTo>
                    <a:pt x="213626" y="189496"/>
                  </a:lnTo>
                  <a:close/>
                </a:path>
                <a:path w="1285240" h="271145">
                  <a:moveTo>
                    <a:pt x="517956" y="6235"/>
                  </a:moveTo>
                  <a:lnTo>
                    <a:pt x="477405" y="6235"/>
                  </a:lnTo>
                  <a:lnTo>
                    <a:pt x="477139" y="6210"/>
                  </a:lnTo>
                  <a:lnTo>
                    <a:pt x="476859" y="6210"/>
                  </a:lnTo>
                  <a:lnTo>
                    <a:pt x="469379" y="7124"/>
                  </a:lnTo>
                  <a:lnTo>
                    <a:pt x="462572" y="9690"/>
                  </a:lnTo>
                  <a:lnTo>
                    <a:pt x="456615" y="13728"/>
                  </a:lnTo>
                  <a:lnTo>
                    <a:pt x="451751" y="18986"/>
                  </a:lnTo>
                  <a:lnTo>
                    <a:pt x="378396" y="119761"/>
                  </a:lnTo>
                  <a:lnTo>
                    <a:pt x="348221" y="78282"/>
                  </a:lnTo>
                  <a:lnTo>
                    <a:pt x="305866" y="20053"/>
                  </a:lnTo>
                  <a:lnTo>
                    <a:pt x="300964" y="14376"/>
                  </a:lnTo>
                  <a:lnTo>
                    <a:pt x="294855" y="10007"/>
                  </a:lnTo>
                  <a:lnTo>
                    <a:pt x="287769" y="7200"/>
                  </a:lnTo>
                  <a:lnTo>
                    <a:pt x="279958" y="6210"/>
                  </a:lnTo>
                  <a:lnTo>
                    <a:pt x="279666" y="6210"/>
                  </a:lnTo>
                  <a:lnTo>
                    <a:pt x="279400" y="6235"/>
                  </a:lnTo>
                  <a:lnTo>
                    <a:pt x="238493" y="6235"/>
                  </a:lnTo>
                  <a:lnTo>
                    <a:pt x="238493" y="270738"/>
                  </a:lnTo>
                  <a:lnTo>
                    <a:pt x="258343" y="262013"/>
                  </a:lnTo>
                  <a:lnTo>
                    <a:pt x="274129" y="247599"/>
                  </a:lnTo>
                  <a:lnTo>
                    <a:pt x="284543" y="228765"/>
                  </a:lnTo>
                  <a:lnTo>
                    <a:pt x="288302" y="206768"/>
                  </a:lnTo>
                  <a:lnTo>
                    <a:pt x="288277" y="78282"/>
                  </a:lnTo>
                  <a:lnTo>
                    <a:pt x="377101" y="199390"/>
                  </a:lnTo>
                  <a:lnTo>
                    <a:pt x="437159" y="119761"/>
                  </a:lnTo>
                  <a:lnTo>
                    <a:pt x="468160" y="78663"/>
                  </a:lnTo>
                  <a:lnTo>
                    <a:pt x="468160" y="206768"/>
                  </a:lnTo>
                  <a:lnTo>
                    <a:pt x="471919" y="228765"/>
                  </a:lnTo>
                  <a:lnTo>
                    <a:pt x="482333" y="247599"/>
                  </a:lnTo>
                  <a:lnTo>
                    <a:pt x="498106" y="262013"/>
                  </a:lnTo>
                  <a:lnTo>
                    <a:pt x="517956" y="270738"/>
                  </a:lnTo>
                  <a:lnTo>
                    <a:pt x="517956" y="78663"/>
                  </a:lnTo>
                  <a:lnTo>
                    <a:pt x="517956" y="6235"/>
                  </a:lnTo>
                  <a:close/>
                </a:path>
                <a:path w="1285240" h="271145">
                  <a:moveTo>
                    <a:pt x="647852" y="169011"/>
                  </a:moveTo>
                  <a:lnTo>
                    <a:pt x="643115" y="162547"/>
                  </a:lnTo>
                  <a:lnTo>
                    <a:pt x="642988" y="153809"/>
                  </a:lnTo>
                  <a:lnTo>
                    <a:pt x="642950" y="144830"/>
                  </a:lnTo>
                  <a:lnTo>
                    <a:pt x="647319" y="138823"/>
                  </a:lnTo>
                  <a:lnTo>
                    <a:pt x="644982" y="140500"/>
                  </a:lnTo>
                  <a:lnTo>
                    <a:pt x="641375" y="146672"/>
                  </a:lnTo>
                  <a:lnTo>
                    <a:pt x="640232" y="153911"/>
                  </a:lnTo>
                  <a:lnTo>
                    <a:pt x="641477" y="161112"/>
                  </a:lnTo>
                  <a:lnTo>
                    <a:pt x="645121" y="167132"/>
                  </a:lnTo>
                  <a:lnTo>
                    <a:pt x="647852" y="169011"/>
                  </a:lnTo>
                  <a:close/>
                </a:path>
                <a:path w="1285240" h="271145">
                  <a:moveTo>
                    <a:pt x="649465" y="170129"/>
                  </a:moveTo>
                  <a:lnTo>
                    <a:pt x="647852" y="169011"/>
                  </a:lnTo>
                  <a:lnTo>
                    <a:pt x="648665" y="170129"/>
                  </a:lnTo>
                  <a:lnTo>
                    <a:pt x="649465" y="170129"/>
                  </a:lnTo>
                  <a:close/>
                </a:path>
                <a:path w="1285240" h="271145">
                  <a:moveTo>
                    <a:pt x="649693" y="137134"/>
                  </a:moveTo>
                  <a:lnTo>
                    <a:pt x="648550" y="137134"/>
                  </a:lnTo>
                  <a:lnTo>
                    <a:pt x="647319" y="138823"/>
                  </a:lnTo>
                  <a:lnTo>
                    <a:pt x="649693" y="137134"/>
                  </a:lnTo>
                  <a:close/>
                </a:path>
                <a:path w="1285240" h="271145">
                  <a:moveTo>
                    <a:pt x="662927" y="231914"/>
                  </a:moveTo>
                  <a:lnTo>
                    <a:pt x="643115" y="231914"/>
                  </a:lnTo>
                  <a:lnTo>
                    <a:pt x="643115" y="200037"/>
                  </a:lnTo>
                  <a:lnTo>
                    <a:pt x="662787" y="200037"/>
                  </a:lnTo>
                  <a:lnTo>
                    <a:pt x="661136" y="198882"/>
                  </a:lnTo>
                  <a:lnTo>
                    <a:pt x="652868" y="197319"/>
                  </a:lnTo>
                  <a:lnTo>
                    <a:pt x="640219" y="197319"/>
                  </a:lnTo>
                  <a:lnTo>
                    <a:pt x="640219" y="234696"/>
                  </a:lnTo>
                  <a:lnTo>
                    <a:pt x="652868" y="234696"/>
                  </a:lnTo>
                  <a:lnTo>
                    <a:pt x="661377" y="233045"/>
                  </a:lnTo>
                  <a:lnTo>
                    <a:pt x="662927" y="231914"/>
                  </a:lnTo>
                  <a:close/>
                </a:path>
                <a:path w="1285240" h="271145">
                  <a:moveTo>
                    <a:pt x="664400" y="201168"/>
                  </a:moveTo>
                  <a:lnTo>
                    <a:pt x="663651" y="200037"/>
                  </a:lnTo>
                  <a:lnTo>
                    <a:pt x="662787" y="200037"/>
                  </a:lnTo>
                  <a:lnTo>
                    <a:pt x="664400" y="201168"/>
                  </a:lnTo>
                  <a:close/>
                </a:path>
                <a:path w="1285240" h="271145">
                  <a:moveTo>
                    <a:pt x="664857" y="230517"/>
                  </a:moveTo>
                  <a:lnTo>
                    <a:pt x="662927" y="231914"/>
                  </a:lnTo>
                  <a:lnTo>
                    <a:pt x="663994" y="231914"/>
                  </a:lnTo>
                  <a:lnTo>
                    <a:pt x="664857" y="230517"/>
                  </a:lnTo>
                  <a:close/>
                </a:path>
                <a:path w="1285240" h="271145">
                  <a:moveTo>
                    <a:pt x="671830" y="215582"/>
                  </a:moveTo>
                  <a:lnTo>
                    <a:pt x="670560" y="208851"/>
                  </a:lnTo>
                  <a:lnTo>
                    <a:pt x="667016" y="203009"/>
                  </a:lnTo>
                  <a:lnTo>
                    <a:pt x="664400" y="201168"/>
                  </a:lnTo>
                  <a:lnTo>
                    <a:pt x="668782" y="207784"/>
                  </a:lnTo>
                  <a:lnTo>
                    <a:pt x="669099" y="223583"/>
                  </a:lnTo>
                  <a:lnTo>
                    <a:pt x="664857" y="230517"/>
                  </a:lnTo>
                  <a:lnTo>
                    <a:pt x="667334" y="228701"/>
                  </a:lnTo>
                  <a:lnTo>
                    <a:pt x="670788" y="222580"/>
                  </a:lnTo>
                  <a:lnTo>
                    <a:pt x="671830" y="215582"/>
                  </a:lnTo>
                  <a:close/>
                </a:path>
                <a:path w="1285240" h="271145">
                  <a:moveTo>
                    <a:pt x="673061" y="167195"/>
                  </a:moveTo>
                  <a:lnTo>
                    <a:pt x="671131" y="165379"/>
                  </a:lnTo>
                  <a:lnTo>
                    <a:pt x="667931" y="168529"/>
                  </a:lnTo>
                  <a:lnTo>
                    <a:pt x="663651" y="170129"/>
                  </a:lnTo>
                  <a:lnTo>
                    <a:pt x="649465" y="170129"/>
                  </a:lnTo>
                  <a:lnTo>
                    <a:pt x="651129" y="171272"/>
                  </a:lnTo>
                  <a:lnTo>
                    <a:pt x="659434" y="172808"/>
                  </a:lnTo>
                  <a:lnTo>
                    <a:pt x="664349" y="172808"/>
                  </a:lnTo>
                  <a:lnTo>
                    <a:pt x="669315" y="170942"/>
                  </a:lnTo>
                  <a:lnTo>
                    <a:pt x="673061" y="167195"/>
                  </a:lnTo>
                  <a:close/>
                </a:path>
                <a:path w="1285240" h="271145">
                  <a:moveTo>
                    <a:pt x="673061" y="140195"/>
                  </a:moveTo>
                  <a:lnTo>
                    <a:pt x="669315" y="136448"/>
                  </a:lnTo>
                  <a:lnTo>
                    <a:pt x="664349" y="134581"/>
                  </a:lnTo>
                  <a:lnTo>
                    <a:pt x="659434" y="134581"/>
                  </a:lnTo>
                  <a:lnTo>
                    <a:pt x="651014" y="136194"/>
                  </a:lnTo>
                  <a:lnTo>
                    <a:pt x="649693" y="137134"/>
                  </a:lnTo>
                  <a:lnTo>
                    <a:pt x="663651" y="137134"/>
                  </a:lnTo>
                  <a:lnTo>
                    <a:pt x="667880" y="138684"/>
                  </a:lnTo>
                  <a:lnTo>
                    <a:pt x="671080" y="141897"/>
                  </a:lnTo>
                  <a:lnTo>
                    <a:pt x="673061" y="140195"/>
                  </a:lnTo>
                  <a:close/>
                </a:path>
                <a:path w="1285240" h="271145">
                  <a:moveTo>
                    <a:pt x="695083" y="168948"/>
                  </a:moveTo>
                  <a:lnTo>
                    <a:pt x="690651" y="162128"/>
                  </a:lnTo>
                  <a:lnTo>
                    <a:pt x="690549" y="144881"/>
                  </a:lnTo>
                  <a:lnTo>
                    <a:pt x="694944" y="138468"/>
                  </a:lnTo>
                  <a:lnTo>
                    <a:pt x="692454" y="140258"/>
                  </a:lnTo>
                  <a:lnTo>
                    <a:pt x="688936" y="146392"/>
                  </a:lnTo>
                  <a:lnTo>
                    <a:pt x="687768" y="153631"/>
                  </a:lnTo>
                  <a:lnTo>
                    <a:pt x="688949" y="160820"/>
                  </a:lnTo>
                  <a:lnTo>
                    <a:pt x="692480" y="167017"/>
                  </a:lnTo>
                  <a:lnTo>
                    <a:pt x="695083" y="168948"/>
                  </a:lnTo>
                  <a:close/>
                </a:path>
                <a:path w="1285240" h="271145">
                  <a:moveTo>
                    <a:pt x="696861" y="137083"/>
                  </a:moveTo>
                  <a:lnTo>
                    <a:pt x="695896" y="137083"/>
                  </a:lnTo>
                  <a:lnTo>
                    <a:pt x="694944" y="138468"/>
                  </a:lnTo>
                  <a:lnTo>
                    <a:pt x="696861" y="137083"/>
                  </a:lnTo>
                  <a:close/>
                </a:path>
                <a:path w="1285240" h="271145">
                  <a:moveTo>
                    <a:pt x="696976" y="170345"/>
                  </a:moveTo>
                  <a:lnTo>
                    <a:pt x="695083" y="168948"/>
                  </a:lnTo>
                  <a:lnTo>
                    <a:pt x="695998" y="170345"/>
                  </a:lnTo>
                  <a:lnTo>
                    <a:pt x="696976" y="170345"/>
                  </a:lnTo>
                  <a:close/>
                </a:path>
                <a:path w="1285240" h="271145">
                  <a:moveTo>
                    <a:pt x="714349" y="231927"/>
                  </a:moveTo>
                  <a:lnTo>
                    <a:pt x="690753" y="231927"/>
                  </a:lnTo>
                  <a:lnTo>
                    <a:pt x="690753" y="217182"/>
                  </a:lnTo>
                  <a:lnTo>
                    <a:pt x="712647" y="217182"/>
                  </a:lnTo>
                  <a:lnTo>
                    <a:pt x="712647" y="214566"/>
                  </a:lnTo>
                  <a:lnTo>
                    <a:pt x="690753" y="214566"/>
                  </a:lnTo>
                  <a:lnTo>
                    <a:pt x="690753" y="200037"/>
                  </a:lnTo>
                  <a:lnTo>
                    <a:pt x="713714" y="200037"/>
                  </a:lnTo>
                  <a:lnTo>
                    <a:pt x="713714" y="197332"/>
                  </a:lnTo>
                  <a:lnTo>
                    <a:pt x="687933" y="197332"/>
                  </a:lnTo>
                  <a:lnTo>
                    <a:pt x="687933" y="234696"/>
                  </a:lnTo>
                  <a:lnTo>
                    <a:pt x="714349" y="234696"/>
                  </a:lnTo>
                  <a:lnTo>
                    <a:pt x="714349" y="231927"/>
                  </a:lnTo>
                  <a:close/>
                </a:path>
                <a:path w="1285240" h="271145">
                  <a:moveTo>
                    <a:pt x="716254" y="170345"/>
                  </a:moveTo>
                  <a:lnTo>
                    <a:pt x="696976" y="170345"/>
                  </a:lnTo>
                  <a:lnTo>
                    <a:pt x="698373" y="171373"/>
                  </a:lnTo>
                  <a:lnTo>
                    <a:pt x="706615" y="173012"/>
                  </a:lnTo>
                  <a:lnTo>
                    <a:pt x="714857" y="171373"/>
                  </a:lnTo>
                  <a:lnTo>
                    <a:pt x="716254" y="170345"/>
                  </a:lnTo>
                  <a:close/>
                </a:path>
                <a:path w="1285240" h="271145">
                  <a:moveTo>
                    <a:pt x="716356" y="137083"/>
                  </a:moveTo>
                  <a:lnTo>
                    <a:pt x="714883" y="136017"/>
                  </a:lnTo>
                  <a:lnTo>
                    <a:pt x="706615" y="134416"/>
                  </a:lnTo>
                  <a:lnTo>
                    <a:pt x="698334" y="136017"/>
                  </a:lnTo>
                  <a:lnTo>
                    <a:pt x="696861" y="137083"/>
                  </a:lnTo>
                  <a:lnTo>
                    <a:pt x="716356" y="137083"/>
                  </a:lnTo>
                  <a:close/>
                </a:path>
                <a:path w="1285240" h="271145">
                  <a:moveTo>
                    <a:pt x="718261" y="168859"/>
                  </a:moveTo>
                  <a:lnTo>
                    <a:pt x="716254" y="170345"/>
                  </a:lnTo>
                  <a:lnTo>
                    <a:pt x="717296" y="170345"/>
                  </a:lnTo>
                  <a:lnTo>
                    <a:pt x="718261" y="168859"/>
                  </a:lnTo>
                  <a:close/>
                </a:path>
                <a:path w="1285240" h="271145">
                  <a:moveTo>
                    <a:pt x="718286" y="138480"/>
                  </a:moveTo>
                  <a:lnTo>
                    <a:pt x="717346" y="137083"/>
                  </a:lnTo>
                  <a:lnTo>
                    <a:pt x="716356" y="137083"/>
                  </a:lnTo>
                  <a:lnTo>
                    <a:pt x="718286" y="138480"/>
                  </a:lnTo>
                  <a:close/>
                </a:path>
                <a:path w="1285240" h="271145">
                  <a:moveTo>
                    <a:pt x="725462" y="153746"/>
                  </a:moveTo>
                  <a:lnTo>
                    <a:pt x="724306" y="146456"/>
                  </a:lnTo>
                  <a:lnTo>
                    <a:pt x="720775" y="140296"/>
                  </a:lnTo>
                  <a:lnTo>
                    <a:pt x="718286" y="138480"/>
                  </a:lnTo>
                  <a:lnTo>
                    <a:pt x="722579" y="144881"/>
                  </a:lnTo>
                  <a:lnTo>
                    <a:pt x="722693" y="162128"/>
                  </a:lnTo>
                  <a:lnTo>
                    <a:pt x="718261" y="168859"/>
                  </a:lnTo>
                  <a:lnTo>
                    <a:pt x="720725" y="167055"/>
                  </a:lnTo>
                  <a:lnTo>
                    <a:pt x="724255" y="160896"/>
                  </a:lnTo>
                  <a:lnTo>
                    <a:pt x="725462" y="153746"/>
                  </a:lnTo>
                  <a:close/>
                </a:path>
                <a:path w="1285240" h="271145">
                  <a:moveTo>
                    <a:pt x="757440" y="197332"/>
                  </a:moveTo>
                  <a:lnTo>
                    <a:pt x="754608" y="197332"/>
                  </a:lnTo>
                  <a:lnTo>
                    <a:pt x="754608" y="234708"/>
                  </a:lnTo>
                  <a:lnTo>
                    <a:pt x="757440" y="234708"/>
                  </a:lnTo>
                  <a:lnTo>
                    <a:pt x="757440" y="197332"/>
                  </a:lnTo>
                  <a:close/>
                </a:path>
                <a:path w="1285240" h="271145">
                  <a:moveTo>
                    <a:pt x="771144" y="135001"/>
                  </a:moveTo>
                  <a:lnTo>
                    <a:pt x="768299" y="135001"/>
                  </a:lnTo>
                  <a:lnTo>
                    <a:pt x="768299" y="165912"/>
                  </a:lnTo>
                  <a:lnTo>
                    <a:pt x="743153" y="135001"/>
                  </a:lnTo>
                  <a:lnTo>
                    <a:pt x="741934" y="135001"/>
                  </a:lnTo>
                  <a:lnTo>
                    <a:pt x="741934" y="172377"/>
                  </a:lnTo>
                  <a:lnTo>
                    <a:pt x="744804" y="172377"/>
                  </a:lnTo>
                  <a:lnTo>
                    <a:pt x="744804" y="141516"/>
                  </a:lnTo>
                  <a:lnTo>
                    <a:pt x="770026" y="172377"/>
                  </a:lnTo>
                  <a:lnTo>
                    <a:pt x="771144" y="172377"/>
                  </a:lnTo>
                  <a:lnTo>
                    <a:pt x="771144" y="135001"/>
                  </a:lnTo>
                  <a:close/>
                </a:path>
                <a:path w="1285240" h="271145">
                  <a:moveTo>
                    <a:pt x="804481" y="197332"/>
                  </a:moveTo>
                  <a:lnTo>
                    <a:pt x="801649" y="197332"/>
                  </a:lnTo>
                  <a:lnTo>
                    <a:pt x="801649" y="228244"/>
                  </a:lnTo>
                  <a:lnTo>
                    <a:pt x="776503" y="197332"/>
                  </a:lnTo>
                  <a:lnTo>
                    <a:pt x="775258" y="197332"/>
                  </a:lnTo>
                  <a:lnTo>
                    <a:pt x="775258" y="234696"/>
                  </a:lnTo>
                  <a:lnTo>
                    <a:pt x="778141" y="234696"/>
                  </a:lnTo>
                  <a:lnTo>
                    <a:pt x="778141" y="203847"/>
                  </a:lnTo>
                  <a:lnTo>
                    <a:pt x="803351" y="234696"/>
                  </a:lnTo>
                  <a:lnTo>
                    <a:pt x="804481" y="234696"/>
                  </a:lnTo>
                  <a:lnTo>
                    <a:pt x="804481" y="197332"/>
                  </a:lnTo>
                  <a:close/>
                </a:path>
                <a:path w="1285240" h="271145">
                  <a:moveTo>
                    <a:pt x="817346" y="154444"/>
                  </a:moveTo>
                  <a:lnTo>
                    <a:pt x="809879" y="153149"/>
                  </a:lnTo>
                  <a:lnTo>
                    <a:pt x="796366" y="150583"/>
                  </a:lnTo>
                  <a:lnTo>
                    <a:pt x="791235" y="149466"/>
                  </a:lnTo>
                  <a:lnTo>
                    <a:pt x="791235" y="138747"/>
                  </a:lnTo>
                  <a:lnTo>
                    <a:pt x="798182" y="137134"/>
                  </a:lnTo>
                  <a:lnTo>
                    <a:pt x="806780" y="137185"/>
                  </a:lnTo>
                  <a:lnTo>
                    <a:pt x="811149" y="137833"/>
                  </a:lnTo>
                  <a:lnTo>
                    <a:pt x="813879" y="142201"/>
                  </a:lnTo>
                  <a:lnTo>
                    <a:pt x="816241" y="140817"/>
                  </a:lnTo>
                  <a:lnTo>
                    <a:pt x="812546" y="135318"/>
                  </a:lnTo>
                  <a:lnTo>
                    <a:pt x="807897" y="134467"/>
                  </a:lnTo>
                  <a:lnTo>
                    <a:pt x="796417" y="134467"/>
                  </a:lnTo>
                  <a:lnTo>
                    <a:pt x="788200" y="136918"/>
                  </a:lnTo>
                  <a:lnTo>
                    <a:pt x="788352" y="144830"/>
                  </a:lnTo>
                  <a:lnTo>
                    <a:pt x="788352" y="151714"/>
                  </a:lnTo>
                  <a:lnTo>
                    <a:pt x="814514" y="156832"/>
                  </a:lnTo>
                  <a:lnTo>
                    <a:pt x="814476" y="169075"/>
                  </a:lnTo>
                  <a:lnTo>
                    <a:pt x="807148" y="170345"/>
                  </a:lnTo>
                  <a:lnTo>
                    <a:pt x="797966" y="170345"/>
                  </a:lnTo>
                  <a:lnTo>
                    <a:pt x="792099" y="168109"/>
                  </a:lnTo>
                  <a:lnTo>
                    <a:pt x="789800" y="163563"/>
                  </a:lnTo>
                  <a:lnTo>
                    <a:pt x="787234" y="164858"/>
                  </a:lnTo>
                  <a:lnTo>
                    <a:pt x="790117" y="170561"/>
                  </a:lnTo>
                  <a:lnTo>
                    <a:pt x="796747" y="172961"/>
                  </a:lnTo>
                  <a:lnTo>
                    <a:pt x="808799" y="172961"/>
                  </a:lnTo>
                  <a:lnTo>
                    <a:pt x="817295" y="170942"/>
                  </a:lnTo>
                  <a:lnTo>
                    <a:pt x="817346" y="154444"/>
                  </a:lnTo>
                  <a:close/>
                </a:path>
                <a:path w="1285240" h="271145">
                  <a:moveTo>
                    <a:pt x="853414" y="197332"/>
                  </a:moveTo>
                  <a:lnTo>
                    <a:pt x="850315" y="197332"/>
                  </a:lnTo>
                  <a:lnTo>
                    <a:pt x="836485" y="231482"/>
                  </a:lnTo>
                  <a:lnTo>
                    <a:pt x="822655" y="197332"/>
                  </a:lnTo>
                  <a:lnTo>
                    <a:pt x="819556" y="197332"/>
                  </a:lnTo>
                  <a:lnTo>
                    <a:pt x="834936" y="234797"/>
                  </a:lnTo>
                  <a:lnTo>
                    <a:pt x="838034" y="234797"/>
                  </a:lnTo>
                  <a:lnTo>
                    <a:pt x="853414" y="197332"/>
                  </a:lnTo>
                  <a:close/>
                </a:path>
                <a:path w="1285240" h="271145">
                  <a:moveTo>
                    <a:pt x="861644" y="135001"/>
                  </a:moveTo>
                  <a:lnTo>
                    <a:pt x="858824" y="135001"/>
                  </a:lnTo>
                  <a:lnTo>
                    <a:pt x="858824" y="158229"/>
                  </a:lnTo>
                  <a:lnTo>
                    <a:pt x="855230" y="167246"/>
                  </a:lnTo>
                  <a:lnTo>
                    <a:pt x="847331" y="170268"/>
                  </a:lnTo>
                  <a:lnTo>
                    <a:pt x="839431" y="167259"/>
                  </a:lnTo>
                  <a:lnTo>
                    <a:pt x="835850" y="158229"/>
                  </a:lnTo>
                  <a:lnTo>
                    <a:pt x="835850" y="135001"/>
                  </a:lnTo>
                  <a:lnTo>
                    <a:pt x="833031" y="135001"/>
                  </a:lnTo>
                  <a:lnTo>
                    <a:pt x="833031" y="158229"/>
                  </a:lnTo>
                  <a:lnTo>
                    <a:pt x="837501" y="169252"/>
                  </a:lnTo>
                  <a:lnTo>
                    <a:pt x="847331" y="172910"/>
                  </a:lnTo>
                  <a:lnTo>
                    <a:pt x="857161" y="169227"/>
                  </a:lnTo>
                  <a:lnTo>
                    <a:pt x="861644" y="158229"/>
                  </a:lnTo>
                  <a:lnTo>
                    <a:pt x="861644" y="135001"/>
                  </a:lnTo>
                  <a:close/>
                </a:path>
                <a:path w="1285240" h="271145">
                  <a:moveTo>
                    <a:pt x="894384" y="231927"/>
                  </a:moveTo>
                  <a:lnTo>
                    <a:pt x="870788" y="231927"/>
                  </a:lnTo>
                  <a:lnTo>
                    <a:pt x="870788" y="217182"/>
                  </a:lnTo>
                  <a:lnTo>
                    <a:pt x="892670" y="217182"/>
                  </a:lnTo>
                  <a:lnTo>
                    <a:pt x="892670" y="214566"/>
                  </a:lnTo>
                  <a:lnTo>
                    <a:pt x="870788" y="214566"/>
                  </a:lnTo>
                  <a:lnTo>
                    <a:pt x="870788" y="200037"/>
                  </a:lnTo>
                  <a:lnTo>
                    <a:pt x="893749" y="200037"/>
                  </a:lnTo>
                  <a:lnTo>
                    <a:pt x="893749" y="197332"/>
                  </a:lnTo>
                  <a:lnTo>
                    <a:pt x="867956" y="197332"/>
                  </a:lnTo>
                  <a:lnTo>
                    <a:pt x="867956" y="234696"/>
                  </a:lnTo>
                  <a:lnTo>
                    <a:pt x="894384" y="234696"/>
                  </a:lnTo>
                  <a:lnTo>
                    <a:pt x="894384" y="231927"/>
                  </a:lnTo>
                  <a:close/>
                </a:path>
                <a:path w="1285240" h="271145">
                  <a:moveTo>
                    <a:pt x="902995" y="169646"/>
                  </a:moveTo>
                  <a:lnTo>
                    <a:pt x="881951" y="169646"/>
                  </a:lnTo>
                  <a:lnTo>
                    <a:pt x="881951" y="135001"/>
                  </a:lnTo>
                  <a:lnTo>
                    <a:pt x="879068" y="135001"/>
                  </a:lnTo>
                  <a:lnTo>
                    <a:pt x="879068" y="172377"/>
                  </a:lnTo>
                  <a:lnTo>
                    <a:pt x="902995" y="172377"/>
                  </a:lnTo>
                  <a:lnTo>
                    <a:pt x="902995" y="169646"/>
                  </a:lnTo>
                  <a:close/>
                </a:path>
                <a:path w="1285240" h="271145">
                  <a:moveTo>
                    <a:pt x="939152" y="216750"/>
                  </a:moveTo>
                  <a:lnTo>
                    <a:pt x="931684" y="215468"/>
                  </a:lnTo>
                  <a:lnTo>
                    <a:pt x="918171" y="212915"/>
                  </a:lnTo>
                  <a:lnTo>
                    <a:pt x="913041" y="211797"/>
                  </a:lnTo>
                  <a:lnTo>
                    <a:pt x="913041" y="201053"/>
                  </a:lnTo>
                  <a:lnTo>
                    <a:pt x="919988" y="199453"/>
                  </a:lnTo>
                  <a:lnTo>
                    <a:pt x="928573" y="199504"/>
                  </a:lnTo>
                  <a:lnTo>
                    <a:pt x="932954" y="200152"/>
                  </a:lnTo>
                  <a:lnTo>
                    <a:pt x="935685" y="204520"/>
                  </a:lnTo>
                  <a:lnTo>
                    <a:pt x="938034" y="203136"/>
                  </a:lnTo>
                  <a:lnTo>
                    <a:pt x="934351" y="197637"/>
                  </a:lnTo>
                  <a:lnTo>
                    <a:pt x="929703" y="196786"/>
                  </a:lnTo>
                  <a:lnTo>
                    <a:pt x="918222" y="196786"/>
                  </a:lnTo>
                  <a:lnTo>
                    <a:pt x="910005" y="199237"/>
                  </a:lnTo>
                  <a:lnTo>
                    <a:pt x="910158" y="207149"/>
                  </a:lnTo>
                  <a:lnTo>
                    <a:pt x="910158" y="214033"/>
                  </a:lnTo>
                  <a:lnTo>
                    <a:pt x="936332" y="219151"/>
                  </a:lnTo>
                  <a:lnTo>
                    <a:pt x="936269" y="231381"/>
                  </a:lnTo>
                  <a:lnTo>
                    <a:pt x="928966" y="232664"/>
                  </a:lnTo>
                  <a:lnTo>
                    <a:pt x="919772" y="232664"/>
                  </a:lnTo>
                  <a:lnTo>
                    <a:pt x="913904" y="230428"/>
                  </a:lnTo>
                  <a:lnTo>
                    <a:pt x="911606" y="225882"/>
                  </a:lnTo>
                  <a:lnTo>
                    <a:pt x="909040" y="227177"/>
                  </a:lnTo>
                  <a:lnTo>
                    <a:pt x="911923" y="232879"/>
                  </a:lnTo>
                  <a:lnTo>
                    <a:pt x="918552" y="235280"/>
                  </a:lnTo>
                  <a:lnTo>
                    <a:pt x="930617" y="235280"/>
                  </a:lnTo>
                  <a:lnTo>
                    <a:pt x="939101" y="233248"/>
                  </a:lnTo>
                  <a:lnTo>
                    <a:pt x="939152" y="216750"/>
                  </a:lnTo>
                  <a:close/>
                </a:path>
                <a:path w="1285240" h="271145">
                  <a:moveTo>
                    <a:pt x="939482" y="135064"/>
                  </a:moveTo>
                  <a:lnTo>
                    <a:pt x="909574" y="135064"/>
                  </a:lnTo>
                  <a:lnTo>
                    <a:pt x="909574" y="137629"/>
                  </a:lnTo>
                  <a:lnTo>
                    <a:pt x="923086" y="137629"/>
                  </a:lnTo>
                  <a:lnTo>
                    <a:pt x="923086" y="172389"/>
                  </a:lnTo>
                  <a:lnTo>
                    <a:pt x="925969" y="172389"/>
                  </a:lnTo>
                  <a:lnTo>
                    <a:pt x="925969" y="137629"/>
                  </a:lnTo>
                  <a:lnTo>
                    <a:pt x="939482" y="137629"/>
                  </a:lnTo>
                  <a:lnTo>
                    <a:pt x="939482" y="135064"/>
                  </a:lnTo>
                  <a:close/>
                </a:path>
                <a:path w="1285240" h="271145">
                  <a:moveTo>
                    <a:pt x="960208" y="168935"/>
                  </a:moveTo>
                  <a:lnTo>
                    <a:pt x="955789" y="162128"/>
                  </a:lnTo>
                  <a:lnTo>
                    <a:pt x="955675" y="144881"/>
                  </a:lnTo>
                  <a:lnTo>
                    <a:pt x="960069" y="138480"/>
                  </a:lnTo>
                  <a:lnTo>
                    <a:pt x="957605" y="140258"/>
                  </a:lnTo>
                  <a:lnTo>
                    <a:pt x="954074" y="146392"/>
                  </a:lnTo>
                  <a:lnTo>
                    <a:pt x="952906" y="153631"/>
                  </a:lnTo>
                  <a:lnTo>
                    <a:pt x="954087" y="160820"/>
                  </a:lnTo>
                  <a:lnTo>
                    <a:pt x="957618" y="167017"/>
                  </a:lnTo>
                  <a:lnTo>
                    <a:pt x="960208" y="168935"/>
                  </a:lnTo>
                  <a:close/>
                </a:path>
                <a:path w="1285240" h="271145">
                  <a:moveTo>
                    <a:pt x="961999" y="137083"/>
                  </a:moveTo>
                  <a:lnTo>
                    <a:pt x="961021" y="137083"/>
                  </a:lnTo>
                  <a:lnTo>
                    <a:pt x="960069" y="138480"/>
                  </a:lnTo>
                  <a:lnTo>
                    <a:pt x="961999" y="137083"/>
                  </a:lnTo>
                  <a:close/>
                </a:path>
                <a:path w="1285240" h="271145">
                  <a:moveTo>
                    <a:pt x="962113" y="170345"/>
                  </a:moveTo>
                  <a:lnTo>
                    <a:pt x="960208" y="168935"/>
                  </a:lnTo>
                  <a:lnTo>
                    <a:pt x="961123" y="170345"/>
                  </a:lnTo>
                  <a:lnTo>
                    <a:pt x="962113" y="170345"/>
                  </a:lnTo>
                  <a:close/>
                </a:path>
                <a:path w="1285240" h="271145">
                  <a:moveTo>
                    <a:pt x="981392" y="170345"/>
                  </a:moveTo>
                  <a:lnTo>
                    <a:pt x="962113" y="170345"/>
                  </a:lnTo>
                  <a:lnTo>
                    <a:pt x="963510" y="171373"/>
                  </a:lnTo>
                  <a:lnTo>
                    <a:pt x="971753" y="173012"/>
                  </a:lnTo>
                  <a:lnTo>
                    <a:pt x="979995" y="171373"/>
                  </a:lnTo>
                  <a:lnTo>
                    <a:pt x="981392" y="170345"/>
                  </a:lnTo>
                  <a:close/>
                </a:path>
                <a:path w="1285240" h="271145">
                  <a:moveTo>
                    <a:pt x="981494" y="137083"/>
                  </a:moveTo>
                  <a:lnTo>
                    <a:pt x="980020" y="136017"/>
                  </a:lnTo>
                  <a:lnTo>
                    <a:pt x="971753" y="134416"/>
                  </a:lnTo>
                  <a:lnTo>
                    <a:pt x="963472" y="136017"/>
                  </a:lnTo>
                  <a:lnTo>
                    <a:pt x="961999" y="137083"/>
                  </a:lnTo>
                  <a:lnTo>
                    <a:pt x="981494" y="137083"/>
                  </a:lnTo>
                  <a:close/>
                </a:path>
                <a:path w="1285240" h="271145">
                  <a:moveTo>
                    <a:pt x="981837" y="197383"/>
                  </a:moveTo>
                  <a:lnTo>
                    <a:pt x="951941" y="197383"/>
                  </a:lnTo>
                  <a:lnTo>
                    <a:pt x="951941" y="199936"/>
                  </a:lnTo>
                  <a:lnTo>
                    <a:pt x="965441" y="199936"/>
                  </a:lnTo>
                  <a:lnTo>
                    <a:pt x="965441" y="234696"/>
                  </a:lnTo>
                  <a:lnTo>
                    <a:pt x="968336" y="234696"/>
                  </a:lnTo>
                  <a:lnTo>
                    <a:pt x="968336" y="199936"/>
                  </a:lnTo>
                  <a:lnTo>
                    <a:pt x="981837" y="199936"/>
                  </a:lnTo>
                  <a:lnTo>
                    <a:pt x="981837" y="197383"/>
                  </a:lnTo>
                  <a:close/>
                </a:path>
                <a:path w="1285240" h="271145">
                  <a:moveTo>
                    <a:pt x="983411" y="168859"/>
                  </a:moveTo>
                  <a:lnTo>
                    <a:pt x="981392" y="170345"/>
                  </a:lnTo>
                  <a:lnTo>
                    <a:pt x="982433" y="170345"/>
                  </a:lnTo>
                  <a:lnTo>
                    <a:pt x="983411" y="168859"/>
                  </a:lnTo>
                  <a:close/>
                </a:path>
                <a:path w="1285240" h="271145">
                  <a:moveTo>
                    <a:pt x="983424" y="138480"/>
                  </a:moveTo>
                  <a:lnTo>
                    <a:pt x="982484" y="137083"/>
                  </a:lnTo>
                  <a:lnTo>
                    <a:pt x="981494" y="137083"/>
                  </a:lnTo>
                  <a:lnTo>
                    <a:pt x="983424" y="138480"/>
                  </a:lnTo>
                  <a:close/>
                </a:path>
                <a:path w="1285240" h="271145">
                  <a:moveTo>
                    <a:pt x="990600" y="153746"/>
                  </a:moveTo>
                  <a:lnTo>
                    <a:pt x="989457" y="146456"/>
                  </a:lnTo>
                  <a:lnTo>
                    <a:pt x="985926" y="140296"/>
                  </a:lnTo>
                  <a:lnTo>
                    <a:pt x="983424" y="138480"/>
                  </a:lnTo>
                  <a:lnTo>
                    <a:pt x="987717" y="144881"/>
                  </a:lnTo>
                  <a:lnTo>
                    <a:pt x="987831" y="162128"/>
                  </a:lnTo>
                  <a:lnTo>
                    <a:pt x="983411" y="168859"/>
                  </a:lnTo>
                  <a:lnTo>
                    <a:pt x="985862" y="167055"/>
                  </a:lnTo>
                  <a:lnTo>
                    <a:pt x="989406" y="160896"/>
                  </a:lnTo>
                  <a:lnTo>
                    <a:pt x="990600" y="153746"/>
                  </a:lnTo>
                  <a:close/>
                </a:path>
                <a:path w="1285240" h="271145">
                  <a:moveTo>
                    <a:pt x="999769" y="197332"/>
                  </a:moveTo>
                  <a:lnTo>
                    <a:pt x="996937" y="197332"/>
                  </a:lnTo>
                  <a:lnTo>
                    <a:pt x="996937" y="234708"/>
                  </a:lnTo>
                  <a:lnTo>
                    <a:pt x="999769" y="234708"/>
                  </a:lnTo>
                  <a:lnTo>
                    <a:pt x="999769" y="197332"/>
                  </a:lnTo>
                  <a:close/>
                </a:path>
                <a:path w="1285240" h="271145">
                  <a:moveTo>
                    <a:pt x="1036866" y="172389"/>
                  </a:moveTo>
                  <a:lnTo>
                    <a:pt x="1023810" y="158229"/>
                  </a:lnTo>
                  <a:lnTo>
                    <a:pt x="1023670" y="158076"/>
                  </a:lnTo>
                  <a:lnTo>
                    <a:pt x="1031849" y="158076"/>
                  </a:lnTo>
                  <a:lnTo>
                    <a:pt x="1033780" y="155511"/>
                  </a:lnTo>
                  <a:lnTo>
                    <a:pt x="1035862" y="152730"/>
                  </a:lnTo>
                  <a:lnTo>
                    <a:pt x="1035748" y="140817"/>
                  </a:lnTo>
                  <a:lnTo>
                    <a:pt x="1033538" y="137680"/>
                  </a:lnTo>
                  <a:lnTo>
                    <a:pt x="1032700" y="136512"/>
                  </a:lnTo>
                  <a:lnTo>
                    <a:pt x="1032700" y="142201"/>
                  </a:lnTo>
                  <a:lnTo>
                    <a:pt x="1032598" y="151815"/>
                  </a:lnTo>
                  <a:lnTo>
                    <a:pt x="1029716" y="155511"/>
                  </a:lnTo>
                  <a:lnTo>
                    <a:pt x="1009942" y="155511"/>
                  </a:lnTo>
                  <a:lnTo>
                    <a:pt x="1009942" y="137680"/>
                  </a:lnTo>
                  <a:lnTo>
                    <a:pt x="1029716" y="137680"/>
                  </a:lnTo>
                  <a:lnTo>
                    <a:pt x="1032700" y="142201"/>
                  </a:lnTo>
                  <a:lnTo>
                    <a:pt x="1032700" y="136512"/>
                  </a:lnTo>
                  <a:lnTo>
                    <a:pt x="1031633" y="135001"/>
                  </a:lnTo>
                  <a:lnTo>
                    <a:pt x="1007059" y="135001"/>
                  </a:lnTo>
                  <a:lnTo>
                    <a:pt x="1007059" y="172389"/>
                  </a:lnTo>
                  <a:lnTo>
                    <a:pt x="1009942" y="172389"/>
                  </a:lnTo>
                  <a:lnTo>
                    <a:pt x="1009942" y="158229"/>
                  </a:lnTo>
                  <a:lnTo>
                    <a:pt x="1020165" y="158229"/>
                  </a:lnTo>
                  <a:lnTo>
                    <a:pt x="1033081" y="172389"/>
                  </a:lnTo>
                  <a:lnTo>
                    <a:pt x="1036866" y="172389"/>
                  </a:lnTo>
                  <a:close/>
                </a:path>
                <a:path w="1285240" h="271145">
                  <a:moveTo>
                    <a:pt x="1053007" y="197319"/>
                  </a:moveTo>
                  <a:lnTo>
                    <a:pt x="1049477" y="197319"/>
                  </a:lnTo>
                  <a:lnTo>
                    <a:pt x="1035329" y="219113"/>
                  </a:lnTo>
                  <a:lnTo>
                    <a:pt x="1021016" y="197319"/>
                  </a:lnTo>
                  <a:lnTo>
                    <a:pt x="1017600" y="197319"/>
                  </a:lnTo>
                  <a:lnTo>
                    <a:pt x="1017600" y="234696"/>
                  </a:lnTo>
                  <a:lnTo>
                    <a:pt x="1020483" y="234696"/>
                  </a:lnTo>
                  <a:lnTo>
                    <a:pt x="1020483" y="201485"/>
                  </a:lnTo>
                  <a:lnTo>
                    <a:pt x="1034884" y="223367"/>
                  </a:lnTo>
                  <a:lnTo>
                    <a:pt x="1035862" y="223367"/>
                  </a:lnTo>
                  <a:lnTo>
                    <a:pt x="1050175" y="201485"/>
                  </a:lnTo>
                  <a:lnTo>
                    <a:pt x="1050175" y="234696"/>
                  </a:lnTo>
                  <a:lnTo>
                    <a:pt x="1053007" y="234696"/>
                  </a:lnTo>
                  <a:lnTo>
                    <a:pt x="1053007" y="197319"/>
                  </a:lnTo>
                  <a:close/>
                </a:path>
                <a:path w="1285240" h="271145">
                  <a:moveTo>
                    <a:pt x="1054150" y="135001"/>
                  </a:moveTo>
                  <a:lnTo>
                    <a:pt x="1051318" y="135001"/>
                  </a:lnTo>
                  <a:lnTo>
                    <a:pt x="1051318" y="172389"/>
                  </a:lnTo>
                  <a:lnTo>
                    <a:pt x="1054150" y="172389"/>
                  </a:lnTo>
                  <a:lnTo>
                    <a:pt x="1054150" y="135001"/>
                  </a:lnTo>
                  <a:close/>
                </a:path>
                <a:path w="1285240" h="271145">
                  <a:moveTo>
                    <a:pt x="1097241" y="231927"/>
                  </a:moveTo>
                  <a:lnTo>
                    <a:pt x="1073645" y="231927"/>
                  </a:lnTo>
                  <a:lnTo>
                    <a:pt x="1073645" y="217182"/>
                  </a:lnTo>
                  <a:lnTo>
                    <a:pt x="1095527" y="217182"/>
                  </a:lnTo>
                  <a:lnTo>
                    <a:pt x="1095527" y="214566"/>
                  </a:lnTo>
                  <a:lnTo>
                    <a:pt x="1073645" y="214566"/>
                  </a:lnTo>
                  <a:lnTo>
                    <a:pt x="1073645" y="200037"/>
                  </a:lnTo>
                  <a:lnTo>
                    <a:pt x="1096606" y="200037"/>
                  </a:lnTo>
                  <a:lnTo>
                    <a:pt x="1096606" y="197332"/>
                  </a:lnTo>
                  <a:lnTo>
                    <a:pt x="1070813" y="197332"/>
                  </a:lnTo>
                  <a:lnTo>
                    <a:pt x="1070813" y="234696"/>
                  </a:lnTo>
                  <a:lnTo>
                    <a:pt x="1097241" y="234696"/>
                  </a:lnTo>
                  <a:lnTo>
                    <a:pt x="1097241" y="231927"/>
                  </a:lnTo>
                  <a:close/>
                </a:path>
                <a:path w="1285240" h="271145">
                  <a:moveTo>
                    <a:pt x="1104760" y="172389"/>
                  </a:moveTo>
                  <a:lnTo>
                    <a:pt x="1100632" y="163195"/>
                  </a:lnTo>
                  <a:lnTo>
                    <a:pt x="1099439" y="160528"/>
                  </a:lnTo>
                  <a:lnTo>
                    <a:pt x="1096441" y="153847"/>
                  </a:lnTo>
                  <a:lnTo>
                    <a:pt x="1096441" y="160528"/>
                  </a:lnTo>
                  <a:lnTo>
                    <a:pt x="1076350" y="160528"/>
                  </a:lnTo>
                  <a:lnTo>
                    <a:pt x="1086396" y="137782"/>
                  </a:lnTo>
                  <a:lnTo>
                    <a:pt x="1096441" y="160528"/>
                  </a:lnTo>
                  <a:lnTo>
                    <a:pt x="1096441" y="153847"/>
                  </a:lnTo>
                  <a:lnTo>
                    <a:pt x="1089240" y="137782"/>
                  </a:lnTo>
                  <a:lnTo>
                    <a:pt x="1087996" y="135001"/>
                  </a:lnTo>
                  <a:lnTo>
                    <a:pt x="1084834" y="135001"/>
                  </a:lnTo>
                  <a:lnTo>
                    <a:pt x="1068082" y="172389"/>
                  </a:lnTo>
                  <a:lnTo>
                    <a:pt x="1071181" y="172389"/>
                  </a:lnTo>
                  <a:lnTo>
                    <a:pt x="1075232" y="163195"/>
                  </a:lnTo>
                  <a:lnTo>
                    <a:pt x="1097559" y="163195"/>
                  </a:lnTo>
                  <a:lnTo>
                    <a:pt x="1101674" y="172389"/>
                  </a:lnTo>
                  <a:lnTo>
                    <a:pt x="1104760" y="172389"/>
                  </a:lnTo>
                  <a:close/>
                </a:path>
                <a:path w="1285240" h="271145">
                  <a:moveTo>
                    <a:pt x="1143558" y="197332"/>
                  </a:moveTo>
                  <a:lnTo>
                    <a:pt x="1140726" y="197332"/>
                  </a:lnTo>
                  <a:lnTo>
                    <a:pt x="1140726" y="228244"/>
                  </a:lnTo>
                  <a:lnTo>
                    <a:pt x="1115580" y="197332"/>
                  </a:lnTo>
                  <a:lnTo>
                    <a:pt x="1114336" y="197332"/>
                  </a:lnTo>
                  <a:lnTo>
                    <a:pt x="1114336" y="234696"/>
                  </a:lnTo>
                  <a:lnTo>
                    <a:pt x="1117219" y="234696"/>
                  </a:lnTo>
                  <a:lnTo>
                    <a:pt x="1117219" y="203847"/>
                  </a:lnTo>
                  <a:lnTo>
                    <a:pt x="1142415" y="234696"/>
                  </a:lnTo>
                  <a:lnTo>
                    <a:pt x="1143558" y="234696"/>
                  </a:lnTo>
                  <a:lnTo>
                    <a:pt x="1143558" y="197332"/>
                  </a:lnTo>
                  <a:close/>
                </a:path>
                <a:path w="1285240" h="271145">
                  <a:moveTo>
                    <a:pt x="1188491" y="197383"/>
                  </a:moveTo>
                  <a:lnTo>
                    <a:pt x="1158595" y="197383"/>
                  </a:lnTo>
                  <a:lnTo>
                    <a:pt x="1158595" y="199936"/>
                  </a:lnTo>
                  <a:lnTo>
                    <a:pt x="1172095" y="199936"/>
                  </a:lnTo>
                  <a:lnTo>
                    <a:pt x="1172095" y="234696"/>
                  </a:lnTo>
                  <a:lnTo>
                    <a:pt x="1174991" y="234696"/>
                  </a:lnTo>
                  <a:lnTo>
                    <a:pt x="1174991" y="199936"/>
                  </a:lnTo>
                  <a:lnTo>
                    <a:pt x="1188491" y="199936"/>
                  </a:lnTo>
                  <a:lnTo>
                    <a:pt x="1188491" y="197383"/>
                  </a:lnTo>
                  <a:close/>
                </a:path>
                <a:path w="1285240" h="271145">
                  <a:moveTo>
                    <a:pt x="1209217" y="231279"/>
                  </a:moveTo>
                  <a:lnTo>
                    <a:pt x="1204785" y="224459"/>
                  </a:lnTo>
                  <a:lnTo>
                    <a:pt x="1204696" y="207200"/>
                  </a:lnTo>
                  <a:lnTo>
                    <a:pt x="1209078" y="200799"/>
                  </a:lnTo>
                  <a:lnTo>
                    <a:pt x="1206601" y="202577"/>
                  </a:lnTo>
                  <a:lnTo>
                    <a:pt x="1203071" y="208711"/>
                  </a:lnTo>
                  <a:lnTo>
                    <a:pt x="1201902" y="215963"/>
                  </a:lnTo>
                  <a:lnTo>
                    <a:pt x="1203083" y="223151"/>
                  </a:lnTo>
                  <a:lnTo>
                    <a:pt x="1206614" y="229349"/>
                  </a:lnTo>
                  <a:lnTo>
                    <a:pt x="1209217" y="231279"/>
                  </a:lnTo>
                  <a:close/>
                </a:path>
                <a:path w="1285240" h="271145">
                  <a:moveTo>
                    <a:pt x="1211008" y="199402"/>
                  </a:moveTo>
                  <a:lnTo>
                    <a:pt x="1210030" y="199402"/>
                  </a:lnTo>
                  <a:lnTo>
                    <a:pt x="1209078" y="200799"/>
                  </a:lnTo>
                  <a:lnTo>
                    <a:pt x="1211008" y="199402"/>
                  </a:lnTo>
                  <a:close/>
                </a:path>
                <a:path w="1285240" h="271145">
                  <a:moveTo>
                    <a:pt x="1211110" y="232676"/>
                  </a:moveTo>
                  <a:lnTo>
                    <a:pt x="1209217" y="231279"/>
                  </a:lnTo>
                  <a:lnTo>
                    <a:pt x="1210132" y="232676"/>
                  </a:lnTo>
                  <a:lnTo>
                    <a:pt x="1211110" y="232676"/>
                  </a:lnTo>
                  <a:close/>
                </a:path>
                <a:path w="1285240" h="271145">
                  <a:moveTo>
                    <a:pt x="1230388" y="232676"/>
                  </a:moveTo>
                  <a:lnTo>
                    <a:pt x="1211110" y="232676"/>
                  </a:lnTo>
                  <a:lnTo>
                    <a:pt x="1212507" y="233705"/>
                  </a:lnTo>
                  <a:lnTo>
                    <a:pt x="1220749" y="235343"/>
                  </a:lnTo>
                  <a:lnTo>
                    <a:pt x="1228991" y="233705"/>
                  </a:lnTo>
                  <a:lnTo>
                    <a:pt x="1230388" y="232676"/>
                  </a:lnTo>
                  <a:close/>
                </a:path>
                <a:path w="1285240" h="271145">
                  <a:moveTo>
                    <a:pt x="1230490" y="199402"/>
                  </a:moveTo>
                  <a:lnTo>
                    <a:pt x="1229017" y="198335"/>
                  </a:lnTo>
                  <a:lnTo>
                    <a:pt x="1220749" y="196735"/>
                  </a:lnTo>
                  <a:lnTo>
                    <a:pt x="1212481" y="198335"/>
                  </a:lnTo>
                  <a:lnTo>
                    <a:pt x="1211008" y="199402"/>
                  </a:lnTo>
                  <a:lnTo>
                    <a:pt x="1230490" y="199402"/>
                  </a:lnTo>
                  <a:close/>
                </a:path>
                <a:path w="1285240" h="271145">
                  <a:moveTo>
                    <a:pt x="1232408" y="231190"/>
                  </a:moveTo>
                  <a:lnTo>
                    <a:pt x="1230388" y="232676"/>
                  </a:lnTo>
                  <a:lnTo>
                    <a:pt x="1231442" y="232676"/>
                  </a:lnTo>
                  <a:lnTo>
                    <a:pt x="1232408" y="231190"/>
                  </a:lnTo>
                  <a:close/>
                </a:path>
                <a:path w="1285240" h="271145">
                  <a:moveTo>
                    <a:pt x="1232433" y="200812"/>
                  </a:moveTo>
                  <a:lnTo>
                    <a:pt x="1231493" y="199402"/>
                  </a:lnTo>
                  <a:lnTo>
                    <a:pt x="1230490" y="199402"/>
                  </a:lnTo>
                  <a:lnTo>
                    <a:pt x="1232433" y="200812"/>
                  </a:lnTo>
                  <a:close/>
                </a:path>
                <a:path w="1285240" h="271145">
                  <a:moveTo>
                    <a:pt x="1239608" y="216077"/>
                  </a:moveTo>
                  <a:lnTo>
                    <a:pt x="1238453" y="208788"/>
                  </a:lnTo>
                  <a:lnTo>
                    <a:pt x="1234922" y="202615"/>
                  </a:lnTo>
                  <a:lnTo>
                    <a:pt x="1232433" y="200812"/>
                  </a:lnTo>
                  <a:lnTo>
                    <a:pt x="1236700" y="207200"/>
                  </a:lnTo>
                  <a:lnTo>
                    <a:pt x="1236827" y="224459"/>
                  </a:lnTo>
                  <a:lnTo>
                    <a:pt x="1232408" y="231190"/>
                  </a:lnTo>
                  <a:lnTo>
                    <a:pt x="1234859" y="229387"/>
                  </a:lnTo>
                  <a:lnTo>
                    <a:pt x="1238402" y="223227"/>
                  </a:lnTo>
                  <a:lnTo>
                    <a:pt x="1239608" y="216077"/>
                  </a:lnTo>
                  <a:close/>
                </a:path>
                <a:path w="1285240" h="271145">
                  <a:moveTo>
                    <a:pt x="1284795" y="216750"/>
                  </a:moveTo>
                  <a:lnTo>
                    <a:pt x="1277315" y="215468"/>
                  </a:lnTo>
                  <a:lnTo>
                    <a:pt x="1263815" y="212915"/>
                  </a:lnTo>
                  <a:lnTo>
                    <a:pt x="1258684" y="211797"/>
                  </a:lnTo>
                  <a:lnTo>
                    <a:pt x="1258684" y="201053"/>
                  </a:lnTo>
                  <a:lnTo>
                    <a:pt x="1265631" y="199453"/>
                  </a:lnTo>
                  <a:lnTo>
                    <a:pt x="1274216" y="199504"/>
                  </a:lnTo>
                  <a:lnTo>
                    <a:pt x="1278597" y="200152"/>
                  </a:lnTo>
                  <a:lnTo>
                    <a:pt x="1281328" y="204520"/>
                  </a:lnTo>
                  <a:lnTo>
                    <a:pt x="1283677" y="203136"/>
                  </a:lnTo>
                  <a:lnTo>
                    <a:pt x="1279994" y="197637"/>
                  </a:lnTo>
                  <a:lnTo>
                    <a:pt x="1275346" y="196786"/>
                  </a:lnTo>
                  <a:lnTo>
                    <a:pt x="1263865" y="196786"/>
                  </a:lnTo>
                  <a:lnTo>
                    <a:pt x="1255649" y="199237"/>
                  </a:lnTo>
                  <a:lnTo>
                    <a:pt x="1255814" y="207149"/>
                  </a:lnTo>
                  <a:lnTo>
                    <a:pt x="1255814" y="214033"/>
                  </a:lnTo>
                  <a:lnTo>
                    <a:pt x="1281963" y="219151"/>
                  </a:lnTo>
                  <a:lnTo>
                    <a:pt x="1281899" y="231381"/>
                  </a:lnTo>
                  <a:lnTo>
                    <a:pt x="1274597" y="232664"/>
                  </a:lnTo>
                  <a:lnTo>
                    <a:pt x="1265415" y="232664"/>
                  </a:lnTo>
                  <a:lnTo>
                    <a:pt x="1259535" y="230428"/>
                  </a:lnTo>
                  <a:lnTo>
                    <a:pt x="1257249" y="225882"/>
                  </a:lnTo>
                  <a:lnTo>
                    <a:pt x="1254671" y="227177"/>
                  </a:lnTo>
                  <a:lnTo>
                    <a:pt x="1257566" y="232879"/>
                  </a:lnTo>
                  <a:lnTo>
                    <a:pt x="1264183" y="235280"/>
                  </a:lnTo>
                  <a:lnTo>
                    <a:pt x="1276261" y="235280"/>
                  </a:lnTo>
                  <a:lnTo>
                    <a:pt x="1284744" y="233248"/>
                  </a:lnTo>
                  <a:lnTo>
                    <a:pt x="1284795" y="216750"/>
                  </a:lnTo>
                  <a:close/>
                </a:path>
              </a:pathLst>
            </a:custGeom>
            <a:solidFill>
              <a:srgbClr val="427573"/>
            </a:solidFill>
          </p:spPr>
          <p:txBody>
            <a:bodyPr/>
            <a:lstStyle/>
            <a:p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172740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Grá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446371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5921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1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"/>
                                        <p:tgtEl>
                                          <p:spTgt spid="1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"/>
                                        <p:tgtEl>
                                          <p:spTgt spid="1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1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"/>
                                        <p:tgtEl>
                                          <p:spTgt spid="1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"/>
                                        <p:tgtEl>
                                          <p:spTgt spid="12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"/>
                                        <p:tgtEl>
                                          <p:spTgt spid="12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"/>
                                        <p:tgtEl>
                                          <p:spTgt spid="12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"/>
                                        <p:tgtEl>
                                          <p:spTgt spid="12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"/>
                                        <p:tgtEl>
                                          <p:spTgt spid="12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"/>
                                        <p:tgtEl>
                                          <p:spTgt spid="12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"/>
                                        <p:tgtEl>
                                          <p:spTgt spid="12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"/>
                                        <p:tgtEl>
                                          <p:spTgt spid="12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"/>
                                        <p:tgtEl>
                                          <p:spTgt spid="12">
                                            <p:graphicEl>
                                              <a:chart seriesIdx="-4" categoryIdx="1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"/>
                                        <p:tgtEl>
                                          <p:spTgt spid="12">
                                            <p:graphicEl>
                                              <a:chart seriesIdx="-4" categoryIdx="1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"/>
                                        <p:tgtEl>
                                          <p:spTgt spid="12">
                                            <p:graphicEl>
                                              <a:chart seriesIdx="-4" categoryIdx="1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"/>
                                        <p:tgtEl>
                                          <p:spTgt spid="12">
                                            <p:graphicEl>
                                              <a:chart seriesIdx="-4" categoryIdx="1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"/>
                                        <p:tgtEl>
                                          <p:spTgt spid="12">
                                            <p:graphicEl>
                                              <a:chart seriesIdx="-4" categoryIdx="1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"/>
                                        <p:tgtEl>
                                          <p:spTgt spid="12">
                                            <p:graphicEl>
                                              <a:chart seriesIdx="-4" categoryIdx="1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"/>
                                        <p:tgtEl>
                                          <p:spTgt spid="12">
                                            <p:graphicEl>
                                              <a:chart seriesIdx="-4" categoryIdx="1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1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"/>
                                        <p:tgtEl>
                                          <p:spTgt spid="12">
                                            <p:graphicEl>
                                              <a:chart seriesIdx="-4" categoryIdx="1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2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"/>
                                        <p:tgtEl>
                                          <p:spTgt spid="12">
                                            <p:graphicEl>
                                              <a:chart seriesIdx="-4" categoryIdx="2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2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2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"/>
                                        <p:tgtEl>
                                          <p:spTgt spid="12">
                                            <p:graphicEl>
                                              <a:chart seriesIdx="-4" categoryIdx="2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3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2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"/>
                                        <p:tgtEl>
                                          <p:spTgt spid="12">
                                            <p:graphicEl>
                                              <a:chart seriesIdx="-4" categoryIdx="2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4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2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"/>
                                        <p:tgtEl>
                                          <p:spTgt spid="12">
                                            <p:graphicEl>
                                              <a:chart seriesIdx="-4" categoryIdx="2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2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100"/>
                                        <p:tgtEl>
                                          <p:spTgt spid="12">
                                            <p:graphicEl>
                                              <a:chart seriesIdx="-4" categoryIdx="2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2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100"/>
                                        <p:tgtEl>
                                          <p:spTgt spid="12">
                                            <p:graphicEl>
                                              <a:chart seriesIdx="-4" categoryIdx="2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7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2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"/>
                                        <p:tgtEl>
                                          <p:spTgt spid="12">
                                            <p:graphicEl>
                                              <a:chart seriesIdx="-4" categoryIdx="2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8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2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100"/>
                                        <p:tgtEl>
                                          <p:spTgt spid="12">
                                            <p:graphicEl>
                                              <a:chart seriesIdx="-4" categoryIdx="2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9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2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100"/>
                                        <p:tgtEl>
                                          <p:spTgt spid="12">
                                            <p:graphicEl>
                                              <a:chart seriesIdx="-4" categoryIdx="2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2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"/>
                                        <p:tgtEl>
                                          <p:spTgt spid="12">
                                            <p:graphicEl>
                                              <a:chart seriesIdx="-4" categoryIdx="2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1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3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"/>
                                        <p:tgtEl>
                                          <p:spTgt spid="12">
                                            <p:graphicEl>
                                              <a:chart seriesIdx="-4" categoryIdx="3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3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"/>
                                        <p:tgtEl>
                                          <p:spTgt spid="12">
                                            <p:graphicEl>
                                              <a:chart seriesIdx="-4" categoryIdx="3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3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3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100"/>
                                        <p:tgtEl>
                                          <p:spTgt spid="12">
                                            <p:graphicEl>
                                              <a:chart seriesIdx="-4" categoryIdx="3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400"/>
                            </p:stCondLst>
                            <p:childTnLst>
                              <p:par>
                                <p:cTn id="1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3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100"/>
                                        <p:tgtEl>
                                          <p:spTgt spid="12">
                                            <p:graphicEl>
                                              <a:chart seriesIdx="-4" categoryIdx="3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3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100"/>
                                        <p:tgtEl>
                                          <p:spTgt spid="12">
                                            <p:graphicEl>
                                              <a:chart seriesIdx="-4" categoryIdx="3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600"/>
                            </p:stCondLst>
                            <p:childTnLst>
                              <p:par>
                                <p:cTn id="1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3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100"/>
                                        <p:tgtEl>
                                          <p:spTgt spid="12">
                                            <p:graphicEl>
                                              <a:chart seriesIdx="-4" categoryIdx="3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700"/>
                            </p:stCondLst>
                            <p:childTnLst>
                              <p:par>
                                <p:cTn id="1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3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"/>
                                        <p:tgtEl>
                                          <p:spTgt spid="12">
                                            <p:graphicEl>
                                              <a:chart seriesIdx="-4" categoryIdx="3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3800"/>
                            </p:stCondLst>
                            <p:childTnLst>
                              <p:par>
                                <p:cTn id="1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3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100"/>
                                        <p:tgtEl>
                                          <p:spTgt spid="12">
                                            <p:graphicEl>
                                              <a:chart seriesIdx="-4" categoryIdx="3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900"/>
                            </p:stCondLst>
                            <p:childTnLst>
                              <p:par>
                                <p:cTn id="1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3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100"/>
                                        <p:tgtEl>
                                          <p:spTgt spid="12">
                                            <p:graphicEl>
                                              <a:chart seriesIdx="-4" categoryIdx="3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000"/>
                            </p:stCondLst>
                            <p:childTnLst>
                              <p:par>
                                <p:cTn id="1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3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100"/>
                                        <p:tgtEl>
                                          <p:spTgt spid="12">
                                            <p:graphicEl>
                                              <a:chart seriesIdx="-4" categoryIdx="3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4100"/>
                            </p:stCondLst>
                            <p:childTnLst>
                              <p:par>
                                <p:cTn id="1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4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100"/>
                                        <p:tgtEl>
                                          <p:spTgt spid="12">
                                            <p:graphicEl>
                                              <a:chart seriesIdx="-4" categoryIdx="4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2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4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00"/>
                                        <p:tgtEl>
                                          <p:spTgt spid="12">
                                            <p:graphicEl>
                                              <a:chart seriesIdx="-4" categoryIdx="4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300"/>
                            </p:stCondLst>
                            <p:childTnLst>
                              <p:par>
                                <p:cTn id="1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4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100"/>
                                        <p:tgtEl>
                                          <p:spTgt spid="12">
                                            <p:graphicEl>
                                              <a:chart seriesIdx="-4" categoryIdx="4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4400"/>
                            </p:stCondLst>
                            <p:childTnLst>
                              <p:par>
                                <p:cTn id="1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4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3" dur="100"/>
                                        <p:tgtEl>
                                          <p:spTgt spid="12">
                                            <p:graphicEl>
                                              <a:chart seriesIdx="-4" categoryIdx="4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4500"/>
                            </p:stCondLst>
                            <p:childTnLst>
                              <p:par>
                                <p:cTn id="1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4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100"/>
                                        <p:tgtEl>
                                          <p:spTgt spid="12">
                                            <p:graphicEl>
                                              <a:chart seriesIdx="-4" categoryIdx="4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4600"/>
                            </p:stCondLst>
                            <p:childTnLst>
                              <p:par>
                                <p:cTn id="1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4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100"/>
                                        <p:tgtEl>
                                          <p:spTgt spid="12">
                                            <p:graphicEl>
                                              <a:chart seriesIdx="-4" categoryIdx="4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4700"/>
                            </p:stCondLst>
                            <p:childTnLst>
                              <p:par>
                                <p:cTn id="1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4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100"/>
                                        <p:tgtEl>
                                          <p:spTgt spid="12">
                                            <p:graphicEl>
                                              <a:chart seriesIdx="-4" categoryIdx="4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4800"/>
                            </p:stCondLst>
                            <p:childTnLst>
                              <p:par>
                                <p:cTn id="1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4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9" dur="100"/>
                                        <p:tgtEl>
                                          <p:spTgt spid="12">
                                            <p:graphicEl>
                                              <a:chart seriesIdx="-4" categoryIdx="4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4900"/>
                            </p:stCondLst>
                            <p:childTnLst>
                              <p:par>
                                <p:cTn id="2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4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3" dur="100"/>
                                        <p:tgtEl>
                                          <p:spTgt spid="12">
                                            <p:graphicEl>
                                              <a:chart seriesIdx="-4" categoryIdx="4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5000"/>
                            </p:stCondLst>
                            <p:childTnLst>
                              <p:par>
                                <p:cTn id="2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4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100"/>
                                        <p:tgtEl>
                                          <p:spTgt spid="12">
                                            <p:graphicEl>
                                              <a:chart seriesIdx="-4" categoryIdx="4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100"/>
                            </p:stCondLst>
                            <p:childTnLst>
                              <p:par>
                                <p:cTn id="2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5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1" dur="100"/>
                                        <p:tgtEl>
                                          <p:spTgt spid="12">
                                            <p:graphicEl>
                                              <a:chart seriesIdx="-4" categoryIdx="5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5200"/>
                            </p:stCondLst>
                            <p:childTnLst>
                              <p:par>
                                <p:cTn id="2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5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100"/>
                                        <p:tgtEl>
                                          <p:spTgt spid="12">
                                            <p:graphicEl>
                                              <a:chart seriesIdx="-4" categoryIdx="5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5300"/>
                            </p:stCondLst>
                            <p:childTnLst>
                              <p:par>
                                <p:cTn id="2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5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9" dur="100"/>
                                        <p:tgtEl>
                                          <p:spTgt spid="12">
                                            <p:graphicEl>
                                              <a:chart seriesIdx="-4" categoryIdx="5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5400"/>
                            </p:stCondLst>
                            <p:childTnLst>
                              <p:par>
                                <p:cTn id="2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5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3" dur="100"/>
                                        <p:tgtEl>
                                          <p:spTgt spid="12">
                                            <p:graphicEl>
                                              <a:chart seriesIdx="-4" categoryIdx="5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5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7" dur="100"/>
                                        <p:tgtEl>
                                          <p:spTgt spid="12">
                                            <p:graphicEl>
                                              <a:chart seriesIdx="-4" categoryIdx="5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5600"/>
                            </p:stCondLst>
                            <p:childTnLst>
                              <p:par>
                                <p:cTn id="2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5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1" dur="100"/>
                                        <p:tgtEl>
                                          <p:spTgt spid="12">
                                            <p:graphicEl>
                                              <a:chart seriesIdx="-4" categoryIdx="5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5700"/>
                            </p:stCondLst>
                            <p:childTnLst>
                              <p:par>
                                <p:cTn id="2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5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5" dur="100"/>
                                        <p:tgtEl>
                                          <p:spTgt spid="12">
                                            <p:graphicEl>
                                              <a:chart seriesIdx="-4" categoryIdx="5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5800"/>
                            </p:stCondLst>
                            <p:childTnLst>
                              <p:par>
                                <p:cTn id="2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5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9" dur="100"/>
                                        <p:tgtEl>
                                          <p:spTgt spid="12">
                                            <p:graphicEl>
                                              <a:chart seriesIdx="-4" categoryIdx="5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5900"/>
                            </p:stCondLst>
                            <p:childTnLst>
                              <p:par>
                                <p:cTn id="2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5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3" dur="100"/>
                                        <p:tgtEl>
                                          <p:spTgt spid="12">
                                            <p:graphicEl>
                                              <a:chart seriesIdx="-4" categoryIdx="5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000"/>
                            </p:stCondLst>
                            <p:childTnLst>
                              <p:par>
                                <p:cTn id="2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5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7" dur="100"/>
                                        <p:tgtEl>
                                          <p:spTgt spid="12">
                                            <p:graphicEl>
                                              <a:chart seriesIdx="-4" categoryIdx="5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6100"/>
                            </p:stCondLst>
                            <p:childTnLst>
                              <p:par>
                                <p:cTn id="2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6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1" dur="100"/>
                                        <p:tgtEl>
                                          <p:spTgt spid="12">
                                            <p:graphicEl>
                                              <a:chart seriesIdx="-4" categoryIdx="6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6200"/>
                            </p:stCondLst>
                            <p:childTnLst>
                              <p:par>
                                <p:cTn id="2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6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100"/>
                                        <p:tgtEl>
                                          <p:spTgt spid="12">
                                            <p:graphicEl>
                                              <a:chart seriesIdx="-4" categoryIdx="6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300"/>
                            </p:stCondLst>
                            <p:childTnLst>
                              <p:par>
                                <p:cTn id="2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6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9" dur="100"/>
                                        <p:tgtEl>
                                          <p:spTgt spid="12">
                                            <p:graphicEl>
                                              <a:chart seriesIdx="-4" categoryIdx="6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6400"/>
                            </p:stCondLst>
                            <p:childTnLst>
                              <p:par>
                                <p:cTn id="2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6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3" dur="100"/>
                                        <p:tgtEl>
                                          <p:spTgt spid="12">
                                            <p:graphicEl>
                                              <a:chart seriesIdx="-4" categoryIdx="6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6500"/>
                            </p:stCondLst>
                            <p:childTnLst>
                              <p:par>
                                <p:cTn id="2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6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7" dur="100"/>
                                        <p:tgtEl>
                                          <p:spTgt spid="12">
                                            <p:graphicEl>
                                              <a:chart seriesIdx="-4" categoryIdx="6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6600"/>
                            </p:stCondLst>
                            <p:childTnLst>
                              <p:par>
                                <p:cTn id="2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6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1" dur="100"/>
                                        <p:tgtEl>
                                          <p:spTgt spid="12">
                                            <p:graphicEl>
                                              <a:chart seriesIdx="-4" categoryIdx="6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6700"/>
                            </p:stCondLst>
                            <p:childTnLst>
                              <p:par>
                                <p:cTn id="2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6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5" dur="100"/>
                                        <p:tgtEl>
                                          <p:spTgt spid="12">
                                            <p:graphicEl>
                                              <a:chart seriesIdx="-4" categoryIdx="6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6800"/>
                            </p:stCondLst>
                            <p:childTnLst>
                              <p:par>
                                <p:cTn id="2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6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9" dur="100"/>
                                        <p:tgtEl>
                                          <p:spTgt spid="12">
                                            <p:graphicEl>
                                              <a:chart seriesIdx="-4" categoryIdx="6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6900"/>
                            </p:stCondLst>
                            <p:childTnLst>
                              <p:par>
                                <p:cTn id="2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6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3" dur="100"/>
                                        <p:tgtEl>
                                          <p:spTgt spid="12">
                                            <p:graphicEl>
                                              <a:chart seriesIdx="-4" categoryIdx="6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7000"/>
                            </p:stCondLst>
                            <p:childTnLst>
                              <p:par>
                                <p:cTn id="2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6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7" dur="100"/>
                                        <p:tgtEl>
                                          <p:spTgt spid="12">
                                            <p:graphicEl>
                                              <a:chart seriesIdx="-4" categoryIdx="6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7100"/>
                            </p:stCondLst>
                            <p:childTnLst>
                              <p:par>
                                <p:cTn id="2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7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1" dur="100"/>
                                        <p:tgtEl>
                                          <p:spTgt spid="12">
                                            <p:graphicEl>
                                              <a:chart seriesIdx="-4" categoryIdx="7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7200"/>
                            </p:stCondLst>
                            <p:childTnLst>
                              <p:par>
                                <p:cTn id="2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chart seriesIdx="-4" categoryIdx="7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5" dur="100"/>
                                        <p:tgtEl>
                                          <p:spTgt spid="12">
                                            <p:graphicEl>
                                              <a:chart seriesIdx="-4" categoryIdx="7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Sub>
          <a:bldChart bld="category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5924246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0225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"/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"/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"/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"/>
                                        <p:tgtEl>
                                          <p:spTgt spid="4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"/>
                                        <p:tgtEl>
                                          <p:spTgt spid="4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"/>
                                        <p:tgtEl>
                                          <p:spTgt spid="4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"/>
                                        <p:tgtEl>
                                          <p:spTgt spid="4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"/>
                                        <p:tgtEl>
                                          <p:spTgt spid="4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"/>
                                        <p:tgtEl>
                                          <p:spTgt spid="4">
                                            <p:graphicEl>
                                              <a:chart seriesIdx="-4" categoryIdx="1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"/>
                                        <p:tgtEl>
                                          <p:spTgt spid="4">
                                            <p:graphicEl>
                                              <a:chart seriesIdx="-4" categoryIdx="1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"/>
                                        <p:tgtEl>
                                          <p:spTgt spid="4">
                                            <p:graphicEl>
                                              <a:chart seriesIdx="-4" categoryIdx="1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"/>
                                        <p:tgtEl>
                                          <p:spTgt spid="4">
                                            <p:graphicEl>
                                              <a:chart seriesIdx="-4" categoryIdx="1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"/>
                                        <p:tgtEl>
                                          <p:spTgt spid="4">
                                            <p:graphicEl>
                                              <a:chart seriesIdx="-4" categoryIdx="1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"/>
                                        <p:tgtEl>
                                          <p:spTgt spid="4">
                                            <p:graphicEl>
                                              <a:chart seriesIdx="-4" categoryIdx="1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"/>
                                        <p:tgtEl>
                                          <p:spTgt spid="4">
                                            <p:graphicEl>
                                              <a:chart seriesIdx="-4" categoryIdx="1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"/>
                                        <p:tgtEl>
                                          <p:spTgt spid="4">
                                            <p:graphicEl>
                                              <a:chart seriesIdx="-4" categoryIdx="1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"/>
                                        <p:tgtEl>
                                          <p:spTgt spid="4">
                                            <p:graphicEl>
                                              <a:chart seriesIdx="-4" categoryIdx="2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"/>
                                        <p:tgtEl>
                                          <p:spTgt spid="4">
                                            <p:graphicEl>
                                              <a:chart seriesIdx="-4" categoryIdx="2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2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"/>
                                        <p:tgtEl>
                                          <p:spTgt spid="4">
                                            <p:graphicEl>
                                              <a:chart seriesIdx="-4" categoryIdx="2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3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"/>
                                        <p:tgtEl>
                                          <p:spTgt spid="4">
                                            <p:graphicEl>
                                              <a:chart seriesIdx="-4" categoryIdx="2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4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"/>
                                        <p:tgtEl>
                                          <p:spTgt spid="4">
                                            <p:graphicEl>
                                              <a:chart seriesIdx="-4" categoryIdx="2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100"/>
                                        <p:tgtEl>
                                          <p:spTgt spid="4">
                                            <p:graphicEl>
                                              <a:chart seriesIdx="-4" categoryIdx="2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100"/>
                                        <p:tgtEl>
                                          <p:spTgt spid="4">
                                            <p:graphicEl>
                                              <a:chart seriesIdx="-4" categoryIdx="2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7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"/>
                                        <p:tgtEl>
                                          <p:spTgt spid="4">
                                            <p:graphicEl>
                                              <a:chart seriesIdx="-4" categoryIdx="2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8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100"/>
                                        <p:tgtEl>
                                          <p:spTgt spid="4">
                                            <p:graphicEl>
                                              <a:chart seriesIdx="-4" categoryIdx="2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9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100"/>
                                        <p:tgtEl>
                                          <p:spTgt spid="4">
                                            <p:graphicEl>
                                              <a:chart seriesIdx="-4" categoryIdx="2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"/>
                                        <p:tgtEl>
                                          <p:spTgt spid="4">
                                            <p:graphicEl>
                                              <a:chart seriesIdx="-4" categoryIdx="3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1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"/>
                                        <p:tgtEl>
                                          <p:spTgt spid="4">
                                            <p:graphicEl>
                                              <a:chart seriesIdx="-4" categoryIdx="3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"/>
                                        <p:tgtEl>
                                          <p:spTgt spid="4">
                                            <p:graphicEl>
                                              <a:chart seriesIdx="-4" categoryIdx="3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3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100"/>
                                        <p:tgtEl>
                                          <p:spTgt spid="4">
                                            <p:graphicEl>
                                              <a:chart seriesIdx="-4" categoryIdx="3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400"/>
                            </p:stCondLst>
                            <p:childTnLst>
                              <p:par>
                                <p:cTn id="1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100"/>
                                        <p:tgtEl>
                                          <p:spTgt spid="4">
                                            <p:graphicEl>
                                              <a:chart seriesIdx="-4" categoryIdx="3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100"/>
                                        <p:tgtEl>
                                          <p:spTgt spid="4">
                                            <p:graphicEl>
                                              <a:chart seriesIdx="-4" categoryIdx="3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 animBg="0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5572179"/>
              </p:ext>
            </p:extLst>
          </p:nvPr>
        </p:nvGraphicFramePr>
        <p:xfrm>
          <a:off x="4" y="1543473"/>
          <a:ext cx="12191996" cy="46873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02536">
                  <a:extLst>
                    <a:ext uri="{9D8B030D-6E8A-4147-A177-3AD203B41FA5}">
                      <a16:colId xmlns:a16="http://schemas.microsoft.com/office/drawing/2014/main" val="1027698756"/>
                    </a:ext>
                  </a:extLst>
                </a:gridCol>
                <a:gridCol w="1817892">
                  <a:extLst>
                    <a:ext uri="{9D8B030D-6E8A-4147-A177-3AD203B41FA5}">
                      <a16:colId xmlns:a16="http://schemas.microsoft.com/office/drawing/2014/main" val="1270939710"/>
                    </a:ext>
                  </a:extLst>
                </a:gridCol>
                <a:gridCol w="1817892">
                  <a:extLst>
                    <a:ext uri="{9D8B030D-6E8A-4147-A177-3AD203B41FA5}">
                      <a16:colId xmlns:a16="http://schemas.microsoft.com/office/drawing/2014/main" val="1499152540"/>
                    </a:ext>
                  </a:extLst>
                </a:gridCol>
                <a:gridCol w="1817892">
                  <a:extLst>
                    <a:ext uri="{9D8B030D-6E8A-4147-A177-3AD203B41FA5}">
                      <a16:colId xmlns:a16="http://schemas.microsoft.com/office/drawing/2014/main" val="56023183"/>
                    </a:ext>
                  </a:extLst>
                </a:gridCol>
                <a:gridCol w="1817892">
                  <a:extLst>
                    <a:ext uri="{9D8B030D-6E8A-4147-A177-3AD203B41FA5}">
                      <a16:colId xmlns:a16="http://schemas.microsoft.com/office/drawing/2014/main" val="3570115325"/>
                    </a:ext>
                  </a:extLst>
                </a:gridCol>
                <a:gridCol w="1817892">
                  <a:extLst>
                    <a:ext uri="{9D8B030D-6E8A-4147-A177-3AD203B41FA5}">
                      <a16:colId xmlns:a16="http://schemas.microsoft.com/office/drawing/2014/main" val="714396623"/>
                    </a:ext>
                  </a:extLst>
                </a:gridCol>
              </a:tblGrid>
              <a:tr h="389263"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u="none" strike="noStrike" dirty="0">
                          <a:effectLst/>
                        </a:rPr>
                        <a:t>MAIO DE 2021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2182961"/>
                  </a:ext>
                </a:extLst>
              </a:tr>
              <a:tr h="3707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u="none" strike="noStrike" dirty="0">
                          <a:effectLst/>
                        </a:rPr>
                        <a:t>FUNDOS RENDA FIXA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33.478.809,71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32.701.412,06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1.813.809,51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2.278.779,50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198.572,34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4524449"/>
                  </a:ext>
                </a:extLst>
              </a:tr>
              <a:tr h="3707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u="none" strike="noStrike">
                          <a:effectLst/>
                        </a:rPr>
                        <a:t>FUNDOS RENDA VARIÁVEL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1.008.739,84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1.063.107,83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0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0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54,367,99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8101718"/>
                  </a:ext>
                </a:extLst>
              </a:tr>
              <a:tr h="3707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u="none" strike="noStrike">
                          <a:effectLst/>
                        </a:rPr>
                        <a:t>CONTAS CORRENTES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0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0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 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0392437"/>
                  </a:ext>
                </a:extLst>
              </a:tr>
              <a:tr h="163507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474978"/>
                  </a:ext>
                </a:extLst>
              </a:tr>
              <a:tr h="3707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u="none" strike="noStrike">
                          <a:effectLst/>
                        </a:rPr>
                        <a:t>TOTAL 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34.487.549,55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33.764.519,89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252.940,33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7894566"/>
                  </a:ext>
                </a:extLst>
              </a:tr>
              <a:tr h="77077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81679"/>
                  </a:ext>
                </a:extLst>
              </a:tr>
              <a:tr h="389263">
                <a:tc>
                  <a:txBody>
                    <a:bodyPr/>
                    <a:lstStyle/>
                    <a:p>
                      <a:pPr algn="l" fontAlgn="ctr"/>
                      <a:r>
                        <a:rPr lang="pt-BR" sz="2400" u="none" strike="noStrike" dirty="0">
                          <a:effectLst/>
                        </a:rPr>
                        <a:t>MAIO DE 2022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5768297"/>
                  </a:ext>
                </a:extLst>
              </a:tr>
              <a:tr h="3707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u="none" strike="noStrike" dirty="0">
                          <a:effectLst/>
                        </a:rPr>
                        <a:t>FUNDOS RENDA FIXA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39.077.778,86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38.104.385,75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777.445,30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2.086.127,89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335.289,48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644010"/>
                  </a:ext>
                </a:extLst>
              </a:tr>
              <a:tr h="3707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u="none" strike="noStrike">
                          <a:effectLst/>
                        </a:rPr>
                        <a:t>FUNDOS RENDA VARIÁVEL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966.764,35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997.555,67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30,761,32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8230353"/>
                  </a:ext>
                </a:extLst>
              </a:tr>
              <a:tr h="3707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u="none" strike="noStrike">
                          <a:effectLst/>
                        </a:rPr>
                        <a:t>CONTAS CORRENTES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0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1565135"/>
                  </a:ext>
                </a:extLst>
              </a:tr>
              <a:tr h="131018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u="none" strike="noStrike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8649989"/>
                  </a:ext>
                </a:extLst>
              </a:tr>
              <a:tr h="3707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u="none" strike="noStrike">
                          <a:effectLst/>
                        </a:rPr>
                        <a:t>TOTAL 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>
                          <a:effectLst/>
                        </a:rPr>
                        <a:t>40.044.573,21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39.101.941,42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 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2000" u="none" strike="noStrike" dirty="0">
                          <a:effectLst/>
                        </a:rPr>
                        <a:t>366.050,80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0435448"/>
                  </a:ext>
                </a:extLst>
              </a:tr>
            </a:tbl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2967789" y="577516"/>
            <a:ext cx="55184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b="1" dirty="0" smtClean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SIGA RPPS</a:t>
            </a:r>
            <a:endParaRPr lang="pt-BR" sz="7200" b="1" dirty="0">
              <a:solidFill>
                <a:schemeClr val="bg2">
                  <a:lumMod val="25000"/>
                </a:schemeClr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78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to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372524"/>
              </p:ext>
            </p:extLst>
          </p:nvPr>
        </p:nvGraphicFramePr>
        <p:xfrm>
          <a:off x="2057401" y="-391690"/>
          <a:ext cx="8001000" cy="113121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Acrobat Document" r:id="rId3" imgW="8029468" imgH="11353643" progId="Acrobat.Document.DC">
                  <p:embed/>
                </p:oleObj>
              </mc:Choice>
              <mc:Fallback>
                <p:oleObj name="Acrobat Document" r:id="rId3" imgW="8029468" imgH="11353643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57401" y="-391690"/>
                        <a:ext cx="8001000" cy="113121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6176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965055"/>
              </p:ext>
            </p:extLst>
          </p:nvPr>
        </p:nvGraphicFramePr>
        <p:xfrm>
          <a:off x="1" y="628650"/>
          <a:ext cx="6007099" cy="62293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76897">
                  <a:extLst>
                    <a:ext uri="{9D8B030D-6E8A-4147-A177-3AD203B41FA5}">
                      <a16:colId xmlns:a16="http://schemas.microsoft.com/office/drawing/2014/main" val="1055821831"/>
                    </a:ext>
                  </a:extLst>
                </a:gridCol>
                <a:gridCol w="830202">
                  <a:extLst>
                    <a:ext uri="{9D8B030D-6E8A-4147-A177-3AD203B41FA5}">
                      <a16:colId xmlns:a16="http://schemas.microsoft.com/office/drawing/2014/main" val="943806703"/>
                    </a:ext>
                  </a:extLst>
                </a:gridCol>
              </a:tblGrid>
              <a:tr h="292221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Análise da Legislação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3931065"/>
                  </a:ext>
                </a:extLst>
              </a:tr>
              <a:tr h="264122"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Critério(s)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Situação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9662461"/>
                  </a:ext>
                </a:extLst>
              </a:tr>
              <a:tr h="306269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>
                          <a:effectLst/>
                        </a:rPr>
                        <a:t>Caráter contributivo (Beneficiários)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9213031"/>
                  </a:ext>
                </a:extLst>
              </a:tr>
              <a:tr h="32031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>
                          <a:effectLst/>
                        </a:rPr>
                        <a:t>Cobertura exclusiva a servidores efetivos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6556860"/>
                  </a:ext>
                </a:extLst>
              </a:tr>
              <a:tr h="32031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>
                          <a:effectLst/>
                        </a:rPr>
                        <a:t>Encaminhamento da legislação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8665016"/>
                  </a:ext>
                </a:extLst>
              </a:tr>
              <a:tr h="306269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Observância dos limites de contribuição do ente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5242513"/>
                  </a:ext>
                </a:extLst>
              </a:tr>
              <a:tr h="32031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Observância dos limites de contribuição dos segurados e beneficiários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0258574"/>
                  </a:ext>
                </a:extLst>
              </a:tr>
              <a:tr h="32031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Plano de benefícios integrado apenas por aposentadorias e pensões por morte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3678521"/>
                  </a:ext>
                </a:extLst>
              </a:tr>
              <a:tr h="508576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Regras de concessão, cálculo e de reajustamento dos benefícios nos termos do art. 40 da Constituição Federal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592800"/>
                  </a:ext>
                </a:extLst>
              </a:tr>
              <a:tr h="264122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Auditoria dos RPPS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6951923"/>
                  </a:ext>
                </a:extLst>
              </a:tr>
              <a:tr h="264122"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Critério(s)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Situação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4842357"/>
                  </a:ext>
                </a:extLst>
              </a:tr>
              <a:tr h="32031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>
                          <a:effectLst/>
                        </a:rPr>
                        <a:t>Aplicações Financeiras Resol. CMN - Adequação DAIR e Política Investimentos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7448552"/>
                  </a:ext>
                </a:extLst>
              </a:tr>
              <a:tr h="32031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Atendimento à fiscalização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9298483"/>
                  </a:ext>
                </a:extLst>
              </a:tr>
              <a:tr h="306269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Atendimento à Secretaria de Previdência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1023011"/>
                  </a:ext>
                </a:extLst>
              </a:tr>
              <a:tr h="32031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Caráter contributivo - Repasse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6086050"/>
                  </a:ext>
                </a:extLst>
              </a:tr>
              <a:tr h="32031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Existência e funcionamento de unidade gestora e regime próprio únicos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2021888"/>
                  </a:ext>
                </a:extLst>
              </a:tr>
              <a:tr h="306269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Utilização dos recursos previdenciários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Regular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304610"/>
                  </a:ext>
                </a:extLst>
              </a:tr>
              <a:tr h="264122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Equilíbrio Financeiro e Atuarial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2536430"/>
                  </a:ext>
                </a:extLst>
              </a:tr>
              <a:tr h="264122"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Critério(s)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Situação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9272770"/>
                  </a:ext>
                </a:extLst>
              </a:tr>
              <a:tr h="32031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>
                          <a:effectLst/>
                        </a:rPr>
                        <a:t>Equilíbrio Financeiro e Atuarial - Encaminhamento NTA, DRAA e resultados das análises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Regular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4005140"/>
                  </a:ext>
                </a:extLst>
              </a:tr>
            </a:tbl>
          </a:graphicData>
        </a:graphic>
      </p:graphicFrame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332363"/>
              </p:ext>
            </p:extLst>
          </p:nvPr>
        </p:nvGraphicFramePr>
        <p:xfrm>
          <a:off x="6197600" y="628644"/>
          <a:ext cx="5994399" cy="62293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60071">
                  <a:extLst>
                    <a:ext uri="{9D8B030D-6E8A-4147-A177-3AD203B41FA5}">
                      <a16:colId xmlns:a16="http://schemas.microsoft.com/office/drawing/2014/main" val="1705222745"/>
                    </a:ext>
                  </a:extLst>
                </a:gridCol>
                <a:gridCol w="634328">
                  <a:extLst>
                    <a:ext uri="{9D8B030D-6E8A-4147-A177-3AD203B41FA5}">
                      <a16:colId xmlns:a16="http://schemas.microsoft.com/office/drawing/2014/main" val="2807050112"/>
                    </a:ext>
                  </a:extLst>
                </a:gridCol>
              </a:tblGrid>
              <a:tr h="274178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Informações Contábeis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5914151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Critério(s)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Situação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4868115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Envio das informações e dados contábeis, orçamentários e fiscais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7747699"/>
                  </a:ext>
                </a:extLst>
              </a:tr>
              <a:tr h="274178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Informações Previdenciárias e Repasses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6080839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Critério(s)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Situação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995894"/>
                  </a:ext>
                </a:extLst>
              </a:tr>
              <a:tr h="508284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Demonstrativo de Informações Previdenciárias e Repasses - DIPR - Consistência e Caráter Contributivo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782424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>
                          <a:effectLst/>
                        </a:rPr>
                        <a:t>Demonstrativo de Informações Previdenciárias e Repasses - DIPR - Encaminhamento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5219724"/>
                  </a:ext>
                </a:extLst>
              </a:tr>
              <a:tr h="274178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Investimentos dos Recursos Previdenciários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1463504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Critério(s)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Situação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486396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>
                          <a:effectLst/>
                        </a:rPr>
                        <a:t>Demonstrativo da Política de Investimentos - DPIN - Consistência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6219911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Demonstrativo da Política de Investimentos - DPIN - Encaminhamento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064219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>
                          <a:effectLst/>
                        </a:rPr>
                        <a:t>Demonstrativo das Aplicações e Investimentos dos Recursos - DAIR - Consistência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3270138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Demonstrativo das Aplicações e Investimentos dos Recursos - DAIR - Encaminhamento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047562"/>
                  </a:ext>
                </a:extLst>
              </a:tr>
              <a:tr h="274178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Outros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3730823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Critério(s)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Situação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9646737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Instituição do regime de previdência complementar - Aprovação da lei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5295432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Instituição do regime de previdência complementar - Aprovação do convênio de adesão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265936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Operacionalização da compensação previdenciária – Contrato com empresa de tecnologia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>
                          <a:effectLst/>
                        </a:rPr>
                        <a:t>Regular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14211"/>
                  </a:ext>
                </a:extLst>
              </a:tr>
              <a:tr h="274178">
                <a:tc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</a:rPr>
                        <a:t>Operacionalização da compensação previdenciária – Termo de Adesão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 MT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100" u="none" strike="noStrike" dirty="0">
                          <a:effectLst/>
                        </a:rPr>
                        <a:t>Regular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8174809"/>
                  </a:ext>
                </a:extLst>
              </a:tr>
              <a:tr h="785862">
                <a:tc gridSpan="2">
                  <a:txBody>
                    <a:bodyPr/>
                    <a:lstStyle/>
                    <a:p>
                      <a:pPr algn="l" fontAlgn="t"/>
                      <a:r>
                        <a:rPr lang="pt-BR" sz="1100" u="none" strike="noStrike" dirty="0">
                          <a:effectLst/>
                          <a:hlinkClick r:id="rId2"/>
                        </a:rPr>
                        <a:t>Para tirar dúvidas sobre o extrato ou demais itens relacionados aos RPPS entre em contato por meio do sistema GESCON-RPPS</a:t>
                      </a:r>
                      <a:br>
                        <a:rPr lang="pt-BR" sz="1100" u="none" strike="noStrike" dirty="0">
                          <a:effectLst/>
                          <a:hlinkClick r:id="rId2"/>
                        </a:rPr>
                      </a:br>
                      <a:r>
                        <a:rPr lang="pt-BR" sz="1100" u="none" strike="noStrike" dirty="0">
                          <a:effectLst/>
                          <a:hlinkClick r:id="rId2"/>
                        </a:rPr>
                        <a:t>(http://gescon.previdencia.gov.br/Gescon) ou pelo telefone (61) 2021-5555.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2036622"/>
                  </a:ext>
                </a:extLst>
              </a:tr>
            </a:tbl>
          </a:graphicData>
        </a:graphic>
      </p:graphicFrame>
      <p:sp>
        <p:nvSpPr>
          <p:cNvPr id="5" name="Retângulo 4"/>
          <p:cNvSpPr/>
          <p:nvPr/>
        </p:nvSpPr>
        <p:spPr>
          <a:xfrm>
            <a:off x="0" y="74643"/>
            <a:ext cx="12191999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900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</a:rPr>
              <a:t>CADPREV - Sistema de Informações dos Regimes Públicos de Previdência Social</a:t>
            </a:r>
          </a:p>
        </p:txBody>
      </p:sp>
    </p:spTree>
    <p:extLst>
      <p:ext uri="{BB962C8B-B14F-4D97-AF65-F5344CB8AC3E}">
        <p14:creationId xmlns:p14="http://schemas.microsoft.com/office/powerpoint/2010/main" val="320263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515100" y="0"/>
            <a:ext cx="5676900" cy="6858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6515862" y="1536173"/>
            <a:ext cx="567613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atin typeface="Tw Cen MT" panose="020B0602020104020603" pitchFamily="34" charset="0"/>
              </a:rPr>
              <a:t>"O que aconteceu não pode ser desfeito, mas podemos impedir que volte a acontecer”. </a:t>
            </a:r>
          </a:p>
          <a:p>
            <a:pPr algn="ctr"/>
            <a:endParaRPr lang="pt-BR" sz="4000" b="1" dirty="0" smtClean="0">
              <a:latin typeface="Tw Cen MT" panose="020B0602020104020603" pitchFamily="34" charset="0"/>
            </a:endParaRPr>
          </a:p>
          <a:p>
            <a:pPr algn="ctr"/>
            <a:r>
              <a:rPr lang="pt-BR" sz="3200" b="1" dirty="0" smtClean="0">
                <a:latin typeface="Tw Cen MT" panose="020B0602020104020603" pitchFamily="34" charset="0"/>
              </a:rPr>
              <a:t>Anne Frank (1929-1945)</a:t>
            </a:r>
            <a:endParaRPr lang="pt-BR" sz="3200" b="1" dirty="0"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17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3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3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</TotalTime>
  <Words>2087</Words>
  <Application>Microsoft Office PowerPoint</Application>
  <PresentationFormat>Widescreen</PresentationFormat>
  <Paragraphs>831</Paragraphs>
  <Slides>26</Slides>
  <Notes>1</Notes>
  <HiddenSlides>0</HiddenSlides>
  <MMClips>0</MMClips>
  <ScaleCrop>false</ScaleCrop>
  <HeadingPairs>
    <vt:vector size="8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7" baseType="lpstr">
      <vt:lpstr>Arial</vt:lpstr>
      <vt:lpstr>Arial MT</vt:lpstr>
      <vt:lpstr>Calibri</vt:lpstr>
      <vt:lpstr>Calibri Light</vt:lpstr>
      <vt:lpstr>CIDFont+F1</vt:lpstr>
      <vt:lpstr>CIDFont+F2</vt:lpstr>
      <vt:lpstr>Times New Roman</vt:lpstr>
      <vt:lpstr>Tw Cen MT</vt:lpstr>
      <vt:lpstr>Verdana</vt:lpstr>
      <vt:lpstr>Tema do Office</vt:lpstr>
      <vt:lpstr>Acrobat Document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Matheus Vinicius Landoski</dc:creator>
  <cp:lastModifiedBy>Matheus Vinicius Landoski</cp:lastModifiedBy>
  <cp:revision>56</cp:revision>
  <dcterms:created xsi:type="dcterms:W3CDTF">2023-03-31T16:32:42Z</dcterms:created>
  <dcterms:modified xsi:type="dcterms:W3CDTF">2023-06-22T13:17:29Z</dcterms:modified>
</cp:coreProperties>
</file>